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6" r:id="rId2"/>
    <p:sldId id="335" r:id="rId3"/>
    <p:sldId id="377" r:id="rId4"/>
    <p:sldId id="378" r:id="rId5"/>
    <p:sldId id="379" r:id="rId6"/>
    <p:sldId id="380" r:id="rId7"/>
    <p:sldId id="381" r:id="rId8"/>
    <p:sldId id="365" r:id="rId9"/>
    <p:sldId id="366" r:id="rId10"/>
    <p:sldId id="367" r:id="rId11"/>
    <p:sldId id="368" r:id="rId12"/>
    <p:sldId id="369" r:id="rId13"/>
    <p:sldId id="370" r:id="rId14"/>
    <p:sldId id="371" r:id="rId15"/>
    <p:sldId id="372" r:id="rId16"/>
    <p:sldId id="373" r:id="rId17"/>
    <p:sldId id="374" r:id="rId18"/>
    <p:sldId id="376" r:id="rId19"/>
    <p:sldId id="38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34"/>
    <p:restoredTop sz="96060"/>
  </p:normalViewPr>
  <p:slideViewPr>
    <p:cSldViewPr snapToGrid="0">
      <p:cViewPr varScale="1">
        <p:scale>
          <a:sx n="123" d="100"/>
          <a:sy n="123" d="100"/>
        </p:scale>
        <p:origin x="8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B93F-3E2A-C74F-BFEA-D26690FE2488}" type="datetimeFigureOut">
              <a:rPr lang="en-US" smtClean="0"/>
              <a:t>2/12/25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F94C52-17AB-5243-9EED-E9B9384B3209}" type="slidenum">
              <a:rPr lang="en-US" smtClean="0"/>
              <a:t>‹#›</a:t>
            </a:fld>
            <a:endParaRPr lang="en-US"/>
          </a:p>
        </p:txBody>
      </p:sp>
    </p:spTree>
    <p:extLst>
      <p:ext uri="{BB962C8B-B14F-4D97-AF65-F5344CB8AC3E}">
        <p14:creationId xmlns:p14="http://schemas.microsoft.com/office/powerpoint/2010/main" val="4228936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52658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105136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914889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968265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F9AE07-89C6-F443-97AC-F6CE14E72020}" type="datetimeFigureOut">
              <a:rPr lang="en-US" smtClean="0"/>
              <a:t>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052384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F9AE07-89C6-F443-97AC-F6CE14E72020}" type="datetimeFigureOut">
              <a:rPr lang="en-US" smtClean="0"/>
              <a:t>2/12/25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63342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F9AE07-89C6-F443-97AC-F6CE14E72020}" type="datetimeFigureOut">
              <a:rPr lang="en-US" smtClean="0"/>
              <a:t>2/12/25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10078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F9AE07-89C6-F443-97AC-F6CE14E72020}" type="datetimeFigureOut">
              <a:rPr lang="en-US" smtClean="0"/>
              <a:t>2/12/25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474091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F9AE07-89C6-F443-97AC-F6CE14E72020}" type="datetimeFigureOut">
              <a:rPr lang="en-US" smtClean="0"/>
              <a:t>2/12/25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852059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F9AE07-89C6-F443-97AC-F6CE14E72020}" type="datetimeFigureOut">
              <a:rPr lang="en-US" smtClean="0"/>
              <a:t>2/12/25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833313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F9AE07-89C6-F443-97AC-F6CE14E72020}" type="datetimeFigureOut">
              <a:rPr lang="en-US" smtClean="0"/>
              <a:t>2/12/25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95963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F9AE07-89C6-F443-97AC-F6CE14E72020}" type="datetimeFigureOut">
              <a:rPr lang="en-US" smtClean="0"/>
              <a:t>2/12/25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1F1EA7-ED5E-A14A-A819-62E43F955FCB}" type="slidenum">
              <a:rPr lang="en-US" smtClean="0"/>
              <a:t>‹#›</a:t>
            </a:fld>
            <a:endParaRPr lang="en-US"/>
          </a:p>
        </p:txBody>
      </p:sp>
    </p:spTree>
    <p:extLst>
      <p:ext uri="{BB962C8B-B14F-4D97-AF65-F5344CB8AC3E}">
        <p14:creationId xmlns:p14="http://schemas.microsoft.com/office/powerpoint/2010/main" val="1419290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42.emf"/><Relationship Id="rId5" Type="http://schemas.openxmlformats.org/officeDocument/2006/relationships/image" Target="../media/image41.png"/><Relationship Id="rId4" Type="http://schemas.openxmlformats.org/officeDocument/2006/relationships/image" Target="../media/image40.emf"/></Relationships>
</file>

<file path=ppt/slides/_rels/slide12.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1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NULL"/><Relationship Id="rId12" Type="http://schemas.openxmlformats.org/officeDocument/2006/relationships/image" Target="../media/image66.png"/><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media/image61.png"/><Relationship Id="rId11" Type="http://schemas.openxmlformats.org/officeDocument/2006/relationships/image" Target="../media/image64.png"/><Relationship Id="rId5" Type="http://schemas.openxmlformats.org/officeDocument/2006/relationships/image" Target="../media/image59.png"/><Relationship Id="rId15" Type="http://schemas.openxmlformats.org/officeDocument/2006/relationships/image" Target="../media/image70.png"/><Relationship Id="rId10" Type="http://schemas.openxmlformats.org/officeDocument/2006/relationships/image" Target="../media/image63.png"/><Relationship Id="rId4" Type="http://schemas.openxmlformats.org/officeDocument/2006/relationships/image" Target="../media/image58.png"/><Relationship Id="rId9" Type="http://schemas.openxmlformats.org/officeDocument/2006/relationships/image" Target="../media/image62.png"/><Relationship Id="rId14" Type="http://schemas.openxmlformats.org/officeDocument/2006/relationships/image" Target="../media/image68.png"/></Relationships>
</file>

<file path=ppt/slides/_rels/slide16.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57.png"/><Relationship Id="rId3" Type="http://schemas.openxmlformats.org/officeDocument/2006/relationships/image" Target="../media/image71.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2.png"/><Relationship Id="rId9" Type="http://schemas.openxmlformats.org/officeDocument/2006/relationships/image" Target="../media/image78.png"/></Relationships>
</file>

<file path=ppt/slides/_rels/slide1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2.png"/><Relationship Id="rId7" Type="http://schemas.openxmlformats.org/officeDocument/2006/relationships/image" Target="../media/image84.png"/><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media/image83.png"/><Relationship Id="rId10" Type="http://schemas.openxmlformats.org/officeDocument/2006/relationships/image" Target="../media/image88.emf"/><Relationship Id="rId4" Type="http://schemas.openxmlformats.org/officeDocument/2006/relationships/image" Target="NULL"/><Relationship Id="rId9" Type="http://schemas.openxmlformats.org/officeDocument/2006/relationships/image" Target="../media/image87.png"/></Relationships>
</file>

<file path=ppt/slides/_rels/slide1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emf"/><Relationship Id="rId7" Type="http://schemas.openxmlformats.org/officeDocument/2006/relationships/image" Target="../media/image93.png"/><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media/image92.png"/><Relationship Id="rId11" Type="http://schemas.openxmlformats.org/officeDocument/2006/relationships/image" Target="../media/image99.png"/><Relationship Id="rId5" Type="http://schemas.openxmlformats.org/officeDocument/2006/relationships/image" Target="../media/image91.png"/><Relationship Id="rId10" Type="http://schemas.openxmlformats.org/officeDocument/2006/relationships/image" Target="../media/image98.png"/><Relationship Id="rId4" Type="http://schemas.openxmlformats.org/officeDocument/2006/relationships/image" Target="../media/image90.png"/><Relationship Id="rId9" Type="http://schemas.openxmlformats.org/officeDocument/2006/relationships/image" Target="../media/image97.png"/></Relationships>
</file>

<file path=ppt/slides/_rels/slide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media/image10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NULL"/><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6.png"/><Relationship Id="rId10" Type="http://schemas.openxmlformats.org/officeDocument/2006/relationships/image" Target="../media/image22.png"/><Relationship Id="rId4" Type="http://schemas.openxmlformats.org/officeDocument/2006/relationships/image" Target="../media/image15.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90DC1-FD22-4F2D-E0C4-2B2A96B7A818}"/>
              </a:ext>
            </a:extLst>
          </p:cNvPr>
          <p:cNvSpPr>
            <a:spLocks noGrp="1"/>
          </p:cNvSpPr>
          <p:nvPr>
            <p:ph type="ctrTitle"/>
          </p:nvPr>
        </p:nvSpPr>
        <p:spPr/>
        <p:txBody>
          <a:bodyPr>
            <a:normAutofit fontScale="90000"/>
          </a:bodyPr>
          <a:lstStyle/>
          <a:p>
            <a:r>
              <a:rPr lang="en-US" dirty="0"/>
              <a:t>PHYS4260 Quantum Mechanics II</a:t>
            </a:r>
            <a:br>
              <a:rPr lang="en-US" dirty="0"/>
            </a:br>
            <a:r>
              <a:rPr lang="en-US" dirty="0"/>
              <a:t>Spring 2025</a:t>
            </a:r>
            <a:br>
              <a:rPr lang="en-US" dirty="0"/>
            </a:br>
            <a:endParaRPr lang="en-US" dirty="0"/>
          </a:p>
        </p:txBody>
      </p:sp>
      <p:sp>
        <p:nvSpPr>
          <p:cNvPr id="3" name="Subtitle 2">
            <a:extLst>
              <a:ext uri="{FF2B5EF4-FFF2-40B4-BE49-F238E27FC236}">
                <a16:creationId xmlns:a16="http://schemas.microsoft.com/office/drawing/2014/main" id="{C6165166-31DD-9AC8-B957-5FC5A0C85355}"/>
              </a:ext>
            </a:extLst>
          </p:cNvPr>
          <p:cNvSpPr>
            <a:spLocks noGrp="1"/>
          </p:cNvSpPr>
          <p:nvPr>
            <p:ph type="subTitle" idx="1"/>
          </p:nvPr>
        </p:nvSpPr>
        <p:spPr/>
        <p:txBody>
          <a:bodyPr>
            <a:normAutofit/>
          </a:bodyPr>
          <a:lstStyle/>
          <a:p>
            <a:r>
              <a:rPr lang="en-US" sz="4000" dirty="0"/>
              <a:t>Time-Independent Perturbation Theory </a:t>
            </a:r>
          </a:p>
        </p:txBody>
      </p:sp>
    </p:spTree>
    <p:extLst>
      <p:ext uri="{BB962C8B-B14F-4D97-AF65-F5344CB8AC3E}">
        <p14:creationId xmlns:p14="http://schemas.microsoft.com/office/powerpoint/2010/main" val="2224692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BDA28-A924-E4D0-9283-4A7EAD96B2C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081CD23-F075-0D52-16C2-55446BC97AF4}"/>
              </a:ext>
            </a:extLst>
          </p:cNvPr>
          <p:cNvSpPr>
            <a:spLocks noGrp="1"/>
          </p:cNvSpPr>
          <p:nvPr>
            <p:ph type="title"/>
          </p:nvPr>
        </p:nvSpPr>
        <p:spPr>
          <a:xfrm>
            <a:off x="256309" y="0"/>
            <a:ext cx="10515600" cy="1325563"/>
          </a:xfrm>
        </p:spPr>
        <p:txBody>
          <a:bodyPr/>
          <a:lstStyle/>
          <a:p>
            <a:r>
              <a:rPr lang="en-US" b="1" dirty="0"/>
              <a:t>The Fine Structure of Hydrogen </a:t>
            </a:r>
          </a:p>
        </p:txBody>
      </p:sp>
      <p:pic>
        <p:nvPicPr>
          <p:cNvPr id="2" name="Graphic 1">
            <a:extLst>
              <a:ext uri="{FF2B5EF4-FFF2-40B4-BE49-F238E27FC236}">
                <a16:creationId xmlns:a16="http://schemas.microsoft.com/office/drawing/2014/main" id="{BDD33F25-3341-52ED-BF75-7B1278A790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9094" y="1248700"/>
            <a:ext cx="4686514" cy="4306526"/>
          </a:xfrm>
          <a:prstGeom prst="rect">
            <a:avLst/>
          </a:prstGeom>
        </p:spPr>
      </p:pic>
      <p:pic>
        <p:nvPicPr>
          <p:cNvPr id="4" name="Picture 3" descr="A white and green square with black text&#10;&#10;Description automatically generated">
            <a:extLst>
              <a:ext uri="{FF2B5EF4-FFF2-40B4-BE49-F238E27FC236}">
                <a16:creationId xmlns:a16="http://schemas.microsoft.com/office/drawing/2014/main" id="{E4B34A35-20D3-DC16-916E-402474C0057A}"/>
              </a:ext>
            </a:extLst>
          </p:cNvPr>
          <p:cNvPicPr>
            <a:picLocks noChangeAspect="1"/>
          </p:cNvPicPr>
          <p:nvPr/>
        </p:nvPicPr>
        <p:blipFill>
          <a:blip r:embed="rId4"/>
          <a:stretch>
            <a:fillRect/>
          </a:stretch>
        </p:blipFill>
        <p:spPr>
          <a:xfrm>
            <a:off x="8271142" y="1387948"/>
            <a:ext cx="914400" cy="825500"/>
          </a:xfrm>
          <a:prstGeom prst="rect">
            <a:avLst/>
          </a:prstGeom>
        </p:spPr>
      </p:pic>
      <p:sp>
        <p:nvSpPr>
          <p:cNvPr id="5" name="TextBox 4">
            <a:extLst>
              <a:ext uri="{FF2B5EF4-FFF2-40B4-BE49-F238E27FC236}">
                <a16:creationId xmlns:a16="http://schemas.microsoft.com/office/drawing/2014/main" id="{3670EDF0-B70F-4640-C72E-4120138AFC68}"/>
              </a:ext>
            </a:extLst>
          </p:cNvPr>
          <p:cNvSpPr txBox="1"/>
          <p:nvPr/>
        </p:nvSpPr>
        <p:spPr>
          <a:xfrm>
            <a:off x="7543723" y="1001272"/>
            <a:ext cx="2369238" cy="369332"/>
          </a:xfrm>
          <a:prstGeom prst="rect">
            <a:avLst/>
          </a:prstGeom>
          <a:noFill/>
        </p:spPr>
        <p:txBody>
          <a:bodyPr wrap="none" rtlCol="0">
            <a:spAutoFit/>
          </a:bodyPr>
          <a:lstStyle/>
          <a:p>
            <a:r>
              <a:rPr lang="en-US" b="1" dirty="0"/>
              <a:t>Spectroscopic notation</a:t>
            </a:r>
          </a:p>
        </p:txBody>
      </p:sp>
      <p:pic>
        <p:nvPicPr>
          <p:cNvPr id="6" name="Picture 5">
            <a:extLst>
              <a:ext uri="{FF2B5EF4-FFF2-40B4-BE49-F238E27FC236}">
                <a16:creationId xmlns:a16="http://schemas.microsoft.com/office/drawing/2014/main" id="{B0522C16-8848-66F3-148A-9C5DFED45053}"/>
              </a:ext>
            </a:extLst>
          </p:cNvPr>
          <p:cNvPicPr>
            <a:picLocks noChangeAspect="1"/>
          </p:cNvPicPr>
          <p:nvPr/>
        </p:nvPicPr>
        <p:blipFill>
          <a:blip r:embed="rId5"/>
          <a:stretch>
            <a:fillRect/>
          </a:stretch>
        </p:blipFill>
        <p:spPr>
          <a:xfrm>
            <a:off x="4887514" y="5834477"/>
            <a:ext cx="6767256" cy="44870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AE1771B-DE58-1BA5-7E9C-1865668F32A3}"/>
                  </a:ext>
                </a:extLst>
              </p:cNvPr>
              <p:cNvSpPr txBox="1"/>
              <p:nvPr/>
            </p:nvSpPr>
            <p:spPr>
              <a:xfrm>
                <a:off x="5877210" y="2314531"/>
                <a:ext cx="6096000" cy="3240695"/>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r>
                      <a:rPr lang="en-US" b="1" i="1" dirty="0" smtClean="0">
                        <a:latin typeface="Cambria Math" panose="02040503050406030204" pitchFamily="18" charset="0"/>
                      </a:rPr>
                      <m:t>𝑺</m:t>
                    </m:r>
                  </m:oMath>
                </a14:m>
                <a:r>
                  <a:rPr lang="en-US" dirty="0"/>
                  <a:t> = total spin quantum number for the atom's electrons. The value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𝑆</m:t>
                    </m:r>
                    <m:r>
                      <a:rPr lang="en-US" i="1" dirty="0" smtClean="0">
                        <a:latin typeface="Cambria Math" panose="02040503050406030204" pitchFamily="18" charset="0"/>
                      </a:rPr>
                      <m:t> + 1 </m:t>
                    </m:r>
                  </m:oMath>
                </a14:m>
                <a:r>
                  <a:rPr lang="en-US" dirty="0"/>
                  <a:t>written in the term symbol is the spin multiplicity, which is the number of possible values of the spin magnetic quantum number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𝑠</m:t>
                        </m:r>
                      </m:sub>
                    </m:sSub>
                  </m:oMath>
                </a14:m>
                <a:r>
                  <a:rPr lang="en-US" dirty="0"/>
                  <a:t> for a given spin </a:t>
                </a:r>
                <a14:m>
                  <m:oMath xmlns:m="http://schemas.openxmlformats.org/officeDocument/2006/math">
                    <m:r>
                      <a:rPr lang="en-US" i="1" dirty="0" smtClean="0">
                        <a:latin typeface="Cambria Math" panose="02040503050406030204" pitchFamily="18" charset="0"/>
                      </a:rPr>
                      <m:t>𝑆</m:t>
                    </m:r>
                  </m:oMath>
                </a14:m>
                <a:r>
                  <a:rPr lang="en-US" dirty="0"/>
                  <a:t>.</a:t>
                </a:r>
              </a:p>
              <a:p>
                <a:endParaRPr lang="en-US" dirty="0"/>
              </a:p>
              <a:p>
                <a:pPr marL="285750" indent="-285750">
                  <a:buFont typeface="Arial" panose="020B0604020202020204" pitchFamily="34" charset="0"/>
                  <a:buChar char="•"/>
                </a:pPr>
                <a14:m>
                  <m:oMath xmlns:m="http://schemas.openxmlformats.org/officeDocument/2006/math">
                    <m:r>
                      <a:rPr lang="en-US" b="1" i="1" dirty="0" smtClean="0">
                        <a:latin typeface="Cambria Math" panose="02040503050406030204" pitchFamily="18" charset="0"/>
                      </a:rPr>
                      <m:t>𝑱</m:t>
                    </m:r>
                  </m:oMath>
                </a14:m>
                <a:r>
                  <a:rPr lang="en-US" dirty="0"/>
                  <a:t> = total angular momentum quantum number for the atom's electrons. </a:t>
                </a:r>
                <a14:m>
                  <m:oMath xmlns:m="http://schemas.openxmlformats.org/officeDocument/2006/math">
                    <m:r>
                      <a:rPr lang="en-US" b="1" i="1" dirty="0" smtClean="0">
                        <a:latin typeface="Cambria Math" panose="02040503050406030204" pitchFamily="18" charset="0"/>
                      </a:rPr>
                      <m:t>𝑱</m:t>
                    </m:r>
                  </m:oMath>
                </a14:m>
                <a:r>
                  <a:rPr lang="en-US" dirty="0"/>
                  <a:t> has a value in the range from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𝐿</m:t>
                    </m:r>
                    <m:r>
                      <a:rPr lang="en-US" i="1" dirty="0" smtClean="0">
                        <a:latin typeface="Cambria Math" panose="02040503050406030204" pitchFamily="18" charset="0"/>
                      </a:rPr>
                      <m:t> − </m:t>
                    </m:r>
                    <m:r>
                      <a:rPr lang="en-US" i="1" dirty="0" smtClean="0">
                        <a:latin typeface="Cambria Math" panose="02040503050406030204" pitchFamily="18" charset="0"/>
                      </a:rPr>
                      <m:t>𝑆</m:t>
                    </m:r>
                    <m:r>
                      <a:rPr lang="en-US" i="1" dirty="0" smtClean="0">
                        <a:latin typeface="Cambria Math" panose="02040503050406030204" pitchFamily="18" charset="0"/>
                      </a:rPr>
                      <m:t>|</m:t>
                    </m:r>
                  </m:oMath>
                </a14:m>
                <a:r>
                  <a:rPr lang="en-US" dirty="0"/>
                  <a:t> to </a:t>
                </a:r>
                <a14:m>
                  <m:oMath xmlns:m="http://schemas.openxmlformats.org/officeDocument/2006/math">
                    <m:r>
                      <a:rPr lang="en-US" i="1" dirty="0" smtClean="0">
                        <a:latin typeface="Cambria Math" panose="02040503050406030204" pitchFamily="18" charset="0"/>
                      </a:rPr>
                      <m:t>𝐿</m:t>
                    </m:r>
                    <m:r>
                      <a:rPr lang="en-US" i="1" dirty="0" smtClean="0">
                        <a:latin typeface="Cambria Math" panose="02040503050406030204" pitchFamily="18" charset="0"/>
                      </a:rPr>
                      <m:t> + </m:t>
                    </m:r>
                    <m:r>
                      <a:rPr lang="en-US" i="1" dirty="0" smtClean="0">
                        <a:latin typeface="Cambria Math" panose="02040503050406030204" pitchFamily="18" charset="0"/>
                      </a:rPr>
                      <m:t>𝑆</m:t>
                    </m:r>
                  </m:oMath>
                </a14:m>
                <a:r>
                  <a:rPr lang="en-US" dirty="0"/>
                  <a:t>.</a:t>
                </a:r>
              </a:p>
              <a:p>
                <a:endParaRPr lang="en-US" dirty="0"/>
              </a:p>
              <a:p>
                <a:pPr marL="285750" indent="-285750">
                  <a:buFont typeface="Arial" panose="020B0604020202020204" pitchFamily="34" charset="0"/>
                  <a:buChar char="•"/>
                </a:pPr>
                <a14:m>
                  <m:oMath xmlns:m="http://schemas.openxmlformats.org/officeDocument/2006/math">
                    <m:r>
                      <a:rPr lang="en-US" b="1" i="1" dirty="0" smtClean="0">
                        <a:latin typeface="Cambria Math" panose="02040503050406030204" pitchFamily="18" charset="0"/>
                      </a:rPr>
                      <m:t>𝑳</m:t>
                    </m:r>
                  </m:oMath>
                </a14:m>
                <a:r>
                  <a:rPr lang="en-US" dirty="0"/>
                  <a:t> = total orbital quantum number in spectroscopic notation, in which the symbols for </a:t>
                </a:r>
                <a14:m>
                  <m:oMath xmlns:m="http://schemas.openxmlformats.org/officeDocument/2006/math">
                    <m:r>
                      <a:rPr lang="en-US" b="1" i="1" dirty="0" smtClean="0">
                        <a:latin typeface="Cambria Math" panose="02040503050406030204" pitchFamily="18" charset="0"/>
                      </a:rPr>
                      <m:t>𝑳</m:t>
                    </m:r>
                  </m:oMath>
                </a14:m>
                <a:r>
                  <a:rPr lang="en-US" dirty="0"/>
                  <a:t> are</a:t>
                </a:r>
              </a:p>
            </p:txBody>
          </p:sp>
        </mc:Choice>
        <mc:Fallback xmlns="">
          <p:sp>
            <p:nvSpPr>
              <p:cNvPr id="10" name="TextBox 9">
                <a:extLst>
                  <a:ext uri="{FF2B5EF4-FFF2-40B4-BE49-F238E27FC236}">
                    <a16:creationId xmlns:a16="http://schemas.microsoft.com/office/drawing/2014/main" id="{1AE1771B-DE58-1BA5-7E9C-1865668F32A3}"/>
                  </a:ext>
                </a:extLst>
              </p:cNvPr>
              <p:cNvSpPr txBox="1">
                <a:spLocks noRot="1" noChangeAspect="1" noMove="1" noResize="1" noEditPoints="1" noAdjustHandles="1" noChangeArrowheads="1" noChangeShapeType="1" noTextEdit="1"/>
              </p:cNvSpPr>
              <p:nvPr/>
            </p:nvSpPr>
            <p:spPr>
              <a:xfrm>
                <a:off x="5877210" y="2314531"/>
                <a:ext cx="6096000" cy="3240695"/>
              </a:xfrm>
              <a:prstGeom prst="rect">
                <a:avLst/>
              </a:prstGeom>
              <a:blipFill>
                <a:blip r:embed="rId6"/>
                <a:stretch>
                  <a:fillRect l="-624" t="-781" r="-1040" b="-2344"/>
                </a:stretch>
              </a:blipFill>
            </p:spPr>
            <p:txBody>
              <a:bodyPr/>
              <a:lstStyle/>
              <a:p>
                <a:r>
                  <a:rPr lang="en-US">
                    <a:noFill/>
                  </a:rPr>
                  <a:t> </a:t>
                </a:r>
              </a:p>
            </p:txBody>
          </p:sp>
        </mc:Fallback>
      </mc:AlternateContent>
    </p:spTree>
    <p:extLst>
      <p:ext uri="{BB962C8B-B14F-4D97-AF65-F5344CB8AC3E}">
        <p14:creationId xmlns:p14="http://schemas.microsoft.com/office/powerpoint/2010/main" val="1858853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EECB-C340-C0E1-16E9-0C43D75F3B9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70D6BA9-875A-9802-93BE-2F5DDDA65E1A}"/>
              </a:ext>
            </a:extLst>
          </p:cNvPr>
          <p:cNvSpPr>
            <a:spLocks noGrp="1"/>
          </p:cNvSpPr>
          <p:nvPr>
            <p:ph type="title"/>
          </p:nvPr>
        </p:nvSpPr>
        <p:spPr>
          <a:xfrm>
            <a:off x="256309" y="0"/>
            <a:ext cx="10515600" cy="1325563"/>
          </a:xfrm>
        </p:spPr>
        <p:txBody>
          <a:bodyPr/>
          <a:lstStyle/>
          <a:p>
            <a:r>
              <a:rPr lang="en-US" b="1" dirty="0"/>
              <a:t>The Relativistic Correction</a:t>
            </a:r>
          </a:p>
        </p:txBody>
      </p:sp>
      <p:sp>
        <p:nvSpPr>
          <p:cNvPr id="4" name="TextBox 3">
            <a:extLst>
              <a:ext uri="{FF2B5EF4-FFF2-40B4-BE49-F238E27FC236}">
                <a16:creationId xmlns:a16="http://schemas.microsoft.com/office/drawing/2014/main" id="{B46D7A91-9CF6-4791-F1FF-EAAF896772C6}"/>
              </a:ext>
            </a:extLst>
          </p:cNvPr>
          <p:cNvSpPr txBox="1"/>
          <p:nvPr/>
        </p:nvSpPr>
        <p:spPr>
          <a:xfrm>
            <a:off x="148154" y="2097023"/>
            <a:ext cx="7088388" cy="369332"/>
          </a:xfrm>
          <a:prstGeom prst="rect">
            <a:avLst/>
          </a:prstGeom>
          <a:noFill/>
        </p:spPr>
        <p:txBody>
          <a:bodyPr wrap="square">
            <a:spAutoFit/>
          </a:bodyPr>
          <a:lstStyle/>
          <a:p>
            <a:r>
              <a:rPr lang="en-US" sz="1800" dirty="0">
                <a:effectLst/>
                <a:latin typeface="ACaslonPro"/>
              </a:rPr>
              <a:t>The first term in the Hamiltonian is supposed to represent kinetic energy: </a:t>
            </a:r>
            <a:endParaRPr lang="en-US" dirty="0"/>
          </a:p>
        </p:txBody>
      </p:sp>
      <p:pic>
        <p:nvPicPr>
          <p:cNvPr id="5" name="Picture 4" descr="A math equations with numbers&#10;&#10;Description automatically generated with medium confidence">
            <a:extLst>
              <a:ext uri="{FF2B5EF4-FFF2-40B4-BE49-F238E27FC236}">
                <a16:creationId xmlns:a16="http://schemas.microsoft.com/office/drawing/2014/main" id="{469F12B3-A5AC-2A00-9ABB-4ABD41337E7C}"/>
              </a:ext>
            </a:extLst>
          </p:cNvPr>
          <p:cNvPicPr>
            <a:picLocks noChangeAspect="1"/>
          </p:cNvPicPr>
          <p:nvPr/>
        </p:nvPicPr>
        <p:blipFill>
          <a:blip r:embed="rId2"/>
          <a:stretch>
            <a:fillRect/>
          </a:stretch>
        </p:blipFill>
        <p:spPr>
          <a:xfrm>
            <a:off x="3375742" y="1073461"/>
            <a:ext cx="3860800" cy="952500"/>
          </a:xfrm>
          <a:prstGeom prst="rect">
            <a:avLst/>
          </a:prstGeom>
        </p:spPr>
      </p:pic>
      <p:pic>
        <p:nvPicPr>
          <p:cNvPr id="7" name="Picture 6" descr="A mathematical equation with numbers and symbols&#10;&#10;Description automatically generated">
            <a:extLst>
              <a:ext uri="{FF2B5EF4-FFF2-40B4-BE49-F238E27FC236}">
                <a16:creationId xmlns:a16="http://schemas.microsoft.com/office/drawing/2014/main" id="{261FEEA2-79D7-F519-AF34-B35EBF5A5505}"/>
              </a:ext>
            </a:extLst>
          </p:cNvPr>
          <p:cNvPicPr>
            <a:picLocks noChangeAspect="1"/>
          </p:cNvPicPr>
          <p:nvPr/>
        </p:nvPicPr>
        <p:blipFill>
          <a:blip r:embed="rId3"/>
          <a:stretch>
            <a:fillRect/>
          </a:stretch>
        </p:blipFill>
        <p:spPr>
          <a:xfrm>
            <a:off x="7564079" y="1767339"/>
            <a:ext cx="2628900" cy="1028700"/>
          </a:xfrm>
          <a:prstGeom prst="rect">
            <a:avLst/>
          </a:prstGeom>
        </p:spPr>
      </p:pic>
      <p:pic>
        <p:nvPicPr>
          <p:cNvPr id="8" name="Picture 7">
            <a:extLst>
              <a:ext uri="{FF2B5EF4-FFF2-40B4-BE49-F238E27FC236}">
                <a16:creationId xmlns:a16="http://schemas.microsoft.com/office/drawing/2014/main" id="{E2F21888-4F04-B7E0-8B4F-F35870EEF45E}"/>
              </a:ext>
            </a:extLst>
          </p:cNvPr>
          <p:cNvPicPr>
            <a:picLocks noChangeAspect="1"/>
          </p:cNvPicPr>
          <p:nvPr/>
        </p:nvPicPr>
        <p:blipFill>
          <a:blip r:embed="rId4"/>
          <a:stretch>
            <a:fillRect/>
          </a:stretch>
        </p:blipFill>
        <p:spPr>
          <a:xfrm>
            <a:off x="256309" y="2845451"/>
            <a:ext cx="1487334" cy="392364"/>
          </a:xfrm>
          <a:prstGeom prst="rect">
            <a:avLst/>
          </a:prstGeom>
        </p:spPr>
      </p:pic>
      <p:sp>
        <p:nvSpPr>
          <p:cNvPr id="9" name="Right Arrow 8">
            <a:extLst>
              <a:ext uri="{FF2B5EF4-FFF2-40B4-BE49-F238E27FC236}">
                <a16:creationId xmlns:a16="http://schemas.microsoft.com/office/drawing/2014/main" id="{AEC4646D-CE02-CC2D-6B0B-711F7A2808F1}"/>
              </a:ext>
            </a:extLst>
          </p:cNvPr>
          <p:cNvSpPr/>
          <p:nvPr/>
        </p:nvSpPr>
        <p:spPr>
          <a:xfrm>
            <a:off x="2125790" y="2845451"/>
            <a:ext cx="469316" cy="4815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math equation with numbers and symbols&#10;&#10;Description automatically generated">
            <a:extLst>
              <a:ext uri="{FF2B5EF4-FFF2-40B4-BE49-F238E27FC236}">
                <a16:creationId xmlns:a16="http://schemas.microsoft.com/office/drawing/2014/main" id="{E386156C-A69B-9FC0-BF11-3072B2552C55}"/>
              </a:ext>
            </a:extLst>
          </p:cNvPr>
          <p:cNvPicPr>
            <a:picLocks noChangeAspect="1"/>
          </p:cNvPicPr>
          <p:nvPr/>
        </p:nvPicPr>
        <p:blipFill>
          <a:blip r:embed="rId5"/>
          <a:stretch>
            <a:fillRect/>
          </a:stretch>
        </p:blipFill>
        <p:spPr>
          <a:xfrm>
            <a:off x="2756516" y="2635872"/>
            <a:ext cx="1930400" cy="927100"/>
          </a:xfrm>
          <a:prstGeom prst="rect">
            <a:avLst/>
          </a:prstGeom>
        </p:spPr>
      </p:pic>
      <p:sp>
        <p:nvSpPr>
          <p:cNvPr id="12" name="TextBox 11">
            <a:extLst>
              <a:ext uri="{FF2B5EF4-FFF2-40B4-BE49-F238E27FC236}">
                <a16:creationId xmlns:a16="http://schemas.microsoft.com/office/drawing/2014/main" id="{CE992A2A-0DC6-7AED-1C6B-377CDFEFF07A}"/>
              </a:ext>
            </a:extLst>
          </p:cNvPr>
          <p:cNvSpPr txBox="1"/>
          <p:nvPr/>
        </p:nvSpPr>
        <p:spPr>
          <a:xfrm>
            <a:off x="148154" y="3746835"/>
            <a:ext cx="10532307" cy="369332"/>
          </a:xfrm>
          <a:prstGeom prst="rect">
            <a:avLst/>
          </a:prstGeom>
          <a:noFill/>
        </p:spPr>
        <p:txBody>
          <a:bodyPr wrap="none" rtlCol="0">
            <a:spAutoFit/>
          </a:bodyPr>
          <a:lstStyle/>
          <a:p>
            <a:r>
              <a:rPr lang="en-US" dirty="0"/>
              <a:t>But this is the kinetic energy definition in classical mechanics. The relativistic expression is given observing that </a:t>
            </a:r>
          </a:p>
        </p:txBody>
      </p:sp>
      <p:pic>
        <p:nvPicPr>
          <p:cNvPr id="13" name="Picture 12">
            <a:extLst>
              <a:ext uri="{FF2B5EF4-FFF2-40B4-BE49-F238E27FC236}">
                <a16:creationId xmlns:a16="http://schemas.microsoft.com/office/drawing/2014/main" id="{B44FCF25-1444-150D-FDFF-FDCE7A8C71FC}"/>
              </a:ext>
            </a:extLst>
          </p:cNvPr>
          <p:cNvPicPr>
            <a:picLocks noChangeAspect="1"/>
          </p:cNvPicPr>
          <p:nvPr/>
        </p:nvPicPr>
        <p:blipFill>
          <a:blip r:embed="rId6"/>
          <a:stretch>
            <a:fillRect/>
          </a:stretch>
        </p:blipFill>
        <p:spPr>
          <a:xfrm>
            <a:off x="379212" y="4306586"/>
            <a:ext cx="5421820" cy="930136"/>
          </a:xfrm>
          <a:prstGeom prst="rect">
            <a:avLst/>
          </a:prstGeom>
        </p:spPr>
      </p:pic>
      <p:sp>
        <p:nvSpPr>
          <p:cNvPr id="14" name="Right Arrow 13">
            <a:extLst>
              <a:ext uri="{FF2B5EF4-FFF2-40B4-BE49-F238E27FC236}">
                <a16:creationId xmlns:a16="http://schemas.microsoft.com/office/drawing/2014/main" id="{12FDEA61-198B-E697-FE1C-E966BA6CAF99}"/>
              </a:ext>
            </a:extLst>
          </p:cNvPr>
          <p:cNvSpPr/>
          <p:nvPr/>
        </p:nvSpPr>
        <p:spPr>
          <a:xfrm>
            <a:off x="6096000" y="4431840"/>
            <a:ext cx="469316" cy="4815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black line with black text&#10;&#10;Description automatically generated">
            <a:extLst>
              <a:ext uri="{FF2B5EF4-FFF2-40B4-BE49-F238E27FC236}">
                <a16:creationId xmlns:a16="http://schemas.microsoft.com/office/drawing/2014/main" id="{CA055A16-4D99-F395-8082-CCE01A70B3D0}"/>
              </a:ext>
            </a:extLst>
          </p:cNvPr>
          <p:cNvPicPr>
            <a:picLocks noChangeAspect="1"/>
          </p:cNvPicPr>
          <p:nvPr/>
        </p:nvPicPr>
        <p:blipFill>
          <a:blip r:embed="rId7"/>
          <a:stretch>
            <a:fillRect/>
          </a:stretch>
        </p:blipFill>
        <p:spPr>
          <a:xfrm>
            <a:off x="6860284" y="4144919"/>
            <a:ext cx="3530600" cy="1282700"/>
          </a:xfrm>
          <a:prstGeom prst="rect">
            <a:avLst/>
          </a:prstGeom>
        </p:spPr>
      </p:pic>
      <p:sp>
        <p:nvSpPr>
          <p:cNvPr id="18" name="TextBox 17">
            <a:extLst>
              <a:ext uri="{FF2B5EF4-FFF2-40B4-BE49-F238E27FC236}">
                <a16:creationId xmlns:a16="http://schemas.microsoft.com/office/drawing/2014/main" id="{C1BE89C8-F9F7-079B-E0A4-9C664F77D0D6}"/>
              </a:ext>
            </a:extLst>
          </p:cNvPr>
          <p:cNvSpPr txBox="1"/>
          <p:nvPr/>
        </p:nvSpPr>
        <p:spPr>
          <a:xfrm>
            <a:off x="148154" y="5743292"/>
            <a:ext cx="11245030" cy="646331"/>
          </a:xfrm>
          <a:prstGeom prst="rect">
            <a:avLst/>
          </a:prstGeom>
          <a:noFill/>
        </p:spPr>
        <p:txBody>
          <a:bodyPr wrap="square">
            <a:spAutoFit/>
          </a:bodyPr>
          <a:lstStyle/>
          <a:p>
            <a:r>
              <a:rPr lang="en-US" sz="1800" dirty="0">
                <a:effectLst/>
                <a:latin typeface="ACaslonPro"/>
              </a:rPr>
              <a:t>The first term is the </a:t>
            </a:r>
            <a:r>
              <a:rPr lang="en-US" sz="1800" i="1" dirty="0">
                <a:effectLst/>
                <a:latin typeface="ACaslonPro"/>
              </a:rPr>
              <a:t>total </a:t>
            </a:r>
            <a:r>
              <a:rPr lang="en-US" sz="1800" dirty="0">
                <a:effectLst/>
                <a:latin typeface="ACaslonPro"/>
              </a:rPr>
              <a:t>relativistic energy (not counting </a:t>
            </a:r>
            <a:r>
              <a:rPr lang="en-US" sz="1800" i="1" dirty="0">
                <a:effectLst/>
                <a:latin typeface="ACaslonPro"/>
              </a:rPr>
              <a:t>potential </a:t>
            </a:r>
            <a:r>
              <a:rPr lang="en-US" sz="1800" dirty="0">
                <a:effectLst/>
                <a:latin typeface="ACaslonPro"/>
              </a:rPr>
              <a:t>energy, which we aren’t concerned with at the moment), and the second term is the </a:t>
            </a:r>
            <a:r>
              <a:rPr lang="en-US" sz="1800" i="1" dirty="0">
                <a:effectLst/>
                <a:latin typeface="ACaslonPro"/>
              </a:rPr>
              <a:t>rest </a:t>
            </a:r>
            <a:r>
              <a:rPr lang="en-US" sz="1800" dirty="0">
                <a:effectLst/>
                <a:latin typeface="ACaslonPro"/>
              </a:rPr>
              <a:t>energy—the </a:t>
            </a:r>
            <a:r>
              <a:rPr lang="en-US" sz="1800" i="1" dirty="0">
                <a:effectLst/>
                <a:latin typeface="ACaslonPro"/>
              </a:rPr>
              <a:t>difference </a:t>
            </a:r>
            <a:r>
              <a:rPr lang="en-US" sz="1800" dirty="0">
                <a:effectLst/>
                <a:latin typeface="ACaslonPro"/>
              </a:rPr>
              <a:t>is the energy attributable to motion.  </a:t>
            </a:r>
            <a:endParaRPr lang="en-US" dirty="0"/>
          </a:p>
        </p:txBody>
      </p:sp>
    </p:spTree>
    <p:extLst>
      <p:ext uri="{BB962C8B-B14F-4D97-AF65-F5344CB8AC3E}">
        <p14:creationId xmlns:p14="http://schemas.microsoft.com/office/powerpoint/2010/main" val="18799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23143-7B02-88CC-D1D0-B0E26472AA6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E82AE8E-B724-9E2B-6087-C8626DF96A56}"/>
              </a:ext>
            </a:extLst>
          </p:cNvPr>
          <p:cNvSpPr>
            <a:spLocks noGrp="1"/>
          </p:cNvSpPr>
          <p:nvPr>
            <p:ph type="title"/>
          </p:nvPr>
        </p:nvSpPr>
        <p:spPr>
          <a:xfrm>
            <a:off x="256309" y="0"/>
            <a:ext cx="10515600" cy="1325563"/>
          </a:xfrm>
        </p:spPr>
        <p:txBody>
          <a:bodyPr/>
          <a:lstStyle/>
          <a:p>
            <a:r>
              <a:rPr lang="en-US" b="1" dirty="0"/>
              <a:t>The Relativistic Correction</a:t>
            </a:r>
          </a:p>
        </p:txBody>
      </p:sp>
      <p:pic>
        <p:nvPicPr>
          <p:cNvPr id="4" name="Picture 3" descr="A black square root of a square root of a mathematical equation&#10;&#10;Description automatically generated">
            <a:extLst>
              <a:ext uri="{FF2B5EF4-FFF2-40B4-BE49-F238E27FC236}">
                <a16:creationId xmlns:a16="http://schemas.microsoft.com/office/drawing/2014/main" id="{78DDD4D6-A0E5-2D82-7F84-EA1DFC0D73FF}"/>
              </a:ext>
            </a:extLst>
          </p:cNvPr>
          <p:cNvPicPr>
            <a:picLocks noChangeAspect="1"/>
          </p:cNvPicPr>
          <p:nvPr/>
        </p:nvPicPr>
        <p:blipFill>
          <a:blip r:embed="rId2"/>
          <a:stretch>
            <a:fillRect/>
          </a:stretch>
        </p:blipFill>
        <p:spPr>
          <a:xfrm>
            <a:off x="6224490" y="1043509"/>
            <a:ext cx="2054272" cy="89874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BDCC7B3-D5E5-0638-7A1E-C49B0BAC69F0}"/>
                  </a:ext>
                </a:extLst>
              </p:cNvPr>
              <p:cNvSpPr txBox="1"/>
              <p:nvPr/>
            </p:nvSpPr>
            <p:spPr>
              <a:xfrm>
                <a:off x="256308" y="1211514"/>
                <a:ext cx="10628001" cy="923330"/>
              </a:xfrm>
              <a:prstGeom prst="rect">
                <a:avLst/>
              </a:prstGeom>
              <a:noFill/>
            </p:spPr>
            <p:txBody>
              <a:bodyPr wrap="square">
                <a:spAutoFit/>
              </a:bodyPr>
              <a:lstStyle/>
              <a:p>
                <a:r>
                  <a:rPr lang="en-US" sz="1800" dirty="0">
                    <a:effectLst/>
                    <a:latin typeface="ACaslonPro"/>
                  </a:rPr>
                  <a:t>We need to express </a:t>
                </a:r>
                <a14:m>
                  <m:oMath xmlns:m="http://schemas.openxmlformats.org/officeDocument/2006/math">
                    <m:r>
                      <a:rPr lang="en-US" sz="1800" i="1" dirty="0" smtClean="0">
                        <a:effectLst/>
                        <a:latin typeface="Cambria Math" panose="02040503050406030204" pitchFamily="18" charset="0"/>
                      </a:rPr>
                      <m:t>𝑇</m:t>
                    </m:r>
                  </m:oMath>
                </a14:m>
                <a:r>
                  <a:rPr lang="en-US" sz="1800" i="1" dirty="0">
                    <a:effectLst/>
                    <a:latin typeface="ACaslonPro"/>
                  </a:rPr>
                  <a:t> </a:t>
                </a:r>
                <a:r>
                  <a:rPr lang="en-US" sz="1800" dirty="0">
                    <a:effectLst/>
                    <a:latin typeface="ACaslonPro"/>
                  </a:rPr>
                  <a:t>in terms of the (relativistic) momentum                                            </a:t>
                </a:r>
                <a:r>
                  <a:rPr lang="en-US" dirty="0"/>
                  <a:t>instead of velocity. </a:t>
                </a:r>
              </a:p>
              <a:p>
                <a:endParaRPr lang="en-US" dirty="0"/>
              </a:p>
              <a:p>
                <a:r>
                  <a:rPr lang="en-US" dirty="0"/>
                  <a:t>Notice that </a:t>
                </a:r>
              </a:p>
            </p:txBody>
          </p:sp>
        </mc:Choice>
        <mc:Fallback xmlns="">
          <p:sp>
            <p:nvSpPr>
              <p:cNvPr id="6" name="TextBox 5">
                <a:extLst>
                  <a:ext uri="{FF2B5EF4-FFF2-40B4-BE49-F238E27FC236}">
                    <a16:creationId xmlns:a16="http://schemas.microsoft.com/office/drawing/2014/main" id="{FBDCC7B3-D5E5-0638-7A1E-C49B0BAC69F0}"/>
                  </a:ext>
                </a:extLst>
              </p:cNvPr>
              <p:cNvSpPr txBox="1">
                <a:spLocks noRot="1" noChangeAspect="1" noMove="1" noResize="1" noEditPoints="1" noAdjustHandles="1" noChangeArrowheads="1" noChangeShapeType="1" noTextEdit="1"/>
              </p:cNvSpPr>
              <p:nvPr/>
            </p:nvSpPr>
            <p:spPr>
              <a:xfrm>
                <a:off x="256308" y="1211514"/>
                <a:ext cx="10628001" cy="923330"/>
              </a:xfrm>
              <a:prstGeom prst="rect">
                <a:avLst/>
              </a:prstGeom>
              <a:blipFill>
                <a:blip r:embed="rId3"/>
                <a:stretch>
                  <a:fillRect l="-478" t="-2740" b="-10959"/>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4CB8D41-60DD-DB42-5114-D1539ECC9EEA}"/>
              </a:ext>
            </a:extLst>
          </p:cNvPr>
          <p:cNvPicPr>
            <a:picLocks noChangeAspect="1"/>
          </p:cNvPicPr>
          <p:nvPr/>
        </p:nvPicPr>
        <p:blipFill>
          <a:blip r:embed="rId4"/>
          <a:stretch>
            <a:fillRect/>
          </a:stretch>
        </p:blipFill>
        <p:spPr>
          <a:xfrm>
            <a:off x="1627909" y="2134844"/>
            <a:ext cx="7772400" cy="929203"/>
          </a:xfrm>
          <a:prstGeom prst="rect">
            <a:avLst/>
          </a:prstGeom>
        </p:spPr>
      </p:pic>
      <p:pic>
        <p:nvPicPr>
          <p:cNvPr id="10" name="Picture 9" descr="A math equation with a plus and a cross&#10;&#10;Description automatically generated">
            <a:extLst>
              <a:ext uri="{FF2B5EF4-FFF2-40B4-BE49-F238E27FC236}">
                <a16:creationId xmlns:a16="http://schemas.microsoft.com/office/drawing/2014/main" id="{D9AE62CA-EA52-F10C-8429-3EC9D558CAAA}"/>
              </a:ext>
            </a:extLst>
          </p:cNvPr>
          <p:cNvPicPr>
            <a:picLocks noChangeAspect="1"/>
          </p:cNvPicPr>
          <p:nvPr/>
        </p:nvPicPr>
        <p:blipFill>
          <a:blip r:embed="rId5"/>
          <a:stretch>
            <a:fillRect/>
          </a:stretch>
        </p:blipFill>
        <p:spPr>
          <a:xfrm>
            <a:off x="3821627" y="3379013"/>
            <a:ext cx="3267431" cy="775322"/>
          </a:xfrm>
          <a:prstGeom prst="rect">
            <a:avLst/>
          </a:prstGeom>
        </p:spPr>
      </p:pic>
      <p:sp>
        <p:nvSpPr>
          <p:cNvPr id="11" name="TextBox 10">
            <a:extLst>
              <a:ext uri="{FF2B5EF4-FFF2-40B4-BE49-F238E27FC236}">
                <a16:creationId xmlns:a16="http://schemas.microsoft.com/office/drawing/2014/main" id="{75B936F6-4D90-F550-6979-728B37CECC64}"/>
              </a:ext>
            </a:extLst>
          </p:cNvPr>
          <p:cNvSpPr txBox="1"/>
          <p:nvPr/>
        </p:nvSpPr>
        <p:spPr>
          <a:xfrm>
            <a:off x="256308" y="3168988"/>
            <a:ext cx="2526204" cy="369332"/>
          </a:xfrm>
          <a:prstGeom prst="rect">
            <a:avLst/>
          </a:prstGeom>
          <a:noFill/>
        </p:spPr>
        <p:txBody>
          <a:bodyPr wrap="none" rtlCol="0">
            <a:spAutoFit/>
          </a:bodyPr>
          <a:lstStyle/>
          <a:p>
            <a:r>
              <a:rPr lang="en-US" dirty="0"/>
              <a:t>Which immediately gives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7D74CE6-5956-C441-9FA9-4B338974F7A5}"/>
                  </a:ext>
                </a:extLst>
              </p:cNvPr>
              <p:cNvSpPr txBox="1"/>
              <p:nvPr/>
            </p:nvSpPr>
            <p:spPr>
              <a:xfrm>
                <a:off x="128490" y="4274143"/>
                <a:ext cx="11532568" cy="646331"/>
              </a:xfrm>
              <a:prstGeom prst="rect">
                <a:avLst/>
              </a:prstGeom>
              <a:noFill/>
            </p:spPr>
            <p:txBody>
              <a:bodyPr wrap="square">
                <a:spAutoFit/>
              </a:bodyPr>
              <a:lstStyle/>
              <a:p>
                <a:r>
                  <a:rPr lang="en-US" sz="1800" dirty="0">
                    <a:effectLst/>
                    <a:latin typeface="ACaslonPro"/>
                  </a:rPr>
                  <a:t>This relativistic equation for kinetic energy reduces (of course) to the classical result, in the nonrelativistic limit </a:t>
                </a:r>
                <a14:m>
                  <m:oMath xmlns:m="http://schemas.openxmlformats.org/officeDocument/2006/math">
                    <m:r>
                      <a:rPr lang="en-US" i="1" dirty="0">
                        <a:latin typeface="Cambria Math" panose="02040503050406030204" pitchFamily="18" charset="0"/>
                        <a:ea typeface="Cambria Math" panose="02040503050406030204" pitchFamily="18" charset="0"/>
                      </a:rPr>
                      <m:t>𝑝</m:t>
                    </m:r>
                    <m:r>
                      <a:rPr lang="en-US" i="1" dirty="0">
                        <a:latin typeface="Cambria Math" panose="02040503050406030204" pitchFamily="18" charset="0"/>
                        <a:ea typeface="Cambria Math" panose="02040503050406030204" pitchFamily="18" charset="0"/>
                      </a:rPr>
                      <m:t>≪</m:t>
                    </m:r>
                    <m:r>
                      <a:rPr lang="en-US" sz="1800" i="1" dirty="0" smtClean="0">
                        <a:effectLst/>
                        <a:latin typeface="Cambria Math" panose="02040503050406030204" pitchFamily="18" charset="0"/>
                      </a:rPr>
                      <m:t>𝑚𝑐</m:t>
                    </m:r>
                  </m:oMath>
                </a14:m>
                <a:r>
                  <a:rPr lang="en-US" sz="1800" dirty="0">
                    <a:effectLst/>
                    <a:latin typeface="ACaslonPro"/>
                  </a:rPr>
                  <a:t>.</a:t>
                </a:r>
              </a:p>
              <a:p>
                <a:r>
                  <a:rPr lang="en-US" dirty="0">
                    <a:latin typeface="ACaslonPro"/>
                  </a:rPr>
                  <a:t>Expanding in powers of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𝑚𝑐</m:t>
                    </m:r>
                    <m:r>
                      <a:rPr lang="en-US" b="0" i="1" dirty="0" smtClean="0">
                        <a:latin typeface="Cambria Math" panose="02040503050406030204" pitchFamily="18" charset="0"/>
                      </a:rPr>
                      <m:t>)</m:t>
                    </m:r>
                  </m:oMath>
                </a14:m>
                <a:r>
                  <a:rPr lang="en-US" sz="1800" dirty="0">
                    <a:effectLst/>
                    <a:latin typeface="ACaslonPro"/>
                  </a:rPr>
                  <a:t> </a:t>
                </a:r>
                <a:endParaRPr lang="en-US" dirty="0"/>
              </a:p>
            </p:txBody>
          </p:sp>
        </mc:Choice>
        <mc:Fallback xmlns="">
          <p:sp>
            <p:nvSpPr>
              <p:cNvPr id="13" name="TextBox 12">
                <a:extLst>
                  <a:ext uri="{FF2B5EF4-FFF2-40B4-BE49-F238E27FC236}">
                    <a16:creationId xmlns:a16="http://schemas.microsoft.com/office/drawing/2014/main" id="{17D74CE6-5956-C441-9FA9-4B338974F7A5}"/>
                  </a:ext>
                </a:extLst>
              </p:cNvPr>
              <p:cNvSpPr txBox="1">
                <a:spLocks noRot="1" noChangeAspect="1" noMove="1" noResize="1" noEditPoints="1" noAdjustHandles="1" noChangeArrowheads="1" noChangeShapeType="1" noTextEdit="1"/>
              </p:cNvSpPr>
              <p:nvPr/>
            </p:nvSpPr>
            <p:spPr>
              <a:xfrm>
                <a:off x="128490" y="4274143"/>
                <a:ext cx="11532568" cy="646331"/>
              </a:xfrm>
              <a:prstGeom prst="rect">
                <a:avLst/>
              </a:prstGeom>
              <a:blipFill>
                <a:blip r:embed="rId6"/>
                <a:stretch>
                  <a:fillRect l="-440" t="-3846" b="-15385"/>
                </a:stretch>
              </a:blipFill>
            </p:spPr>
            <p:txBody>
              <a:bodyPr/>
              <a:lstStyle/>
              <a:p>
                <a:r>
                  <a:rPr lang="en-US">
                    <a:noFill/>
                  </a:rPr>
                  <a:t> </a:t>
                </a:r>
              </a:p>
            </p:txBody>
          </p:sp>
        </mc:Fallback>
      </mc:AlternateContent>
      <p:pic>
        <p:nvPicPr>
          <p:cNvPr id="17" name="Picture 16" descr="A math equation with numbers and symbols&#10;&#10;Description automatically generated with medium confidence">
            <a:extLst>
              <a:ext uri="{FF2B5EF4-FFF2-40B4-BE49-F238E27FC236}">
                <a16:creationId xmlns:a16="http://schemas.microsoft.com/office/drawing/2014/main" id="{A40FC058-56A6-7D78-C0A3-30362936AF9F}"/>
              </a:ext>
            </a:extLst>
          </p:cNvPr>
          <p:cNvPicPr>
            <a:picLocks noChangeAspect="1"/>
          </p:cNvPicPr>
          <p:nvPr/>
        </p:nvPicPr>
        <p:blipFill>
          <a:blip r:embed="rId7"/>
          <a:stretch>
            <a:fillRect/>
          </a:stretch>
        </p:blipFill>
        <p:spPr>
          <a:xfrm>
            <a:off x="2008574" y="4920474"/>
            <a:ext cx="7772400" cy="1678131"/>
          </a:xfrm>
          <a:prstGeom prst="rect">
            <a:avLst/>
          </a:prstGeom>
        </p:spPr>
      </p:pic>
    </p:spTree>
    <p:extLst>
      <p:ext uri="{BB962C8B-B14F-4D97-AF65-F5344CB8AC3E}">
        <p14:creationId xmlns:p14="http://schemas.microsoft.com/office/powerpoint/2010/main" val="2357164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D79DE0-F190-698D-BC83-1230760E9981}"/>
              </a:ext>
            </a:extLst>
          </p:cNvPr>
          <p:cNvSpPr txBox="1"/>
          <p:nvPr/>
        </p:nvSpPr>
        <p:spPr>
          <a:xfrm>
            <a:off x="256309" y="1157128"/>
            <a:ext cx="6754091" cy="369332"/>
          </a:xfrm>
          <a:prstGeom prst="rect">
            <a:avLst/>
          </a:prstGeom>
          <a:noFill/>
        </p:spPr>
        <p:txBody>
          <a:bodyPr wrap="square">
            <a:spAutoFit/>
          </a:bodyPr>
          <a:lstStyle/>
          <a:p>
            <a:r>
              <a:rPr lang="en-US" sz="1800" dirty="0">
                <a:effectLst/>
                <a:latin typeface="ACaslonPro"/>
              </a:rPr>
              <a:t>The lowest-order</a:t>
            </a:r>
            <a:r>
              <a:rPr lang="en-US" sz="1400" dirty="0">
                <a:solidFill>
                  <a:srgbClr val="5B6BEA"/>
                </a:solidFill>
                <a:latin typeface="ACaslonPro"/>
              </a:rPr>
              <a:t> </a:t>
            </a:r>
            <a:r>
              <a:rPr lang="en-US" sz="1800" dirty="0">
                <a:effectLst/>
                <a:latin typeface="ACaslonPro"/>
              </a:rPr>
              <a:t>relativistic correction to the Hamiltonian is therefore </a:t>
            </a:r>
            <a:endParaRPr lang="en-US" dirty="0"/>
          </a:p>
        </p:txBody>
      </p:sp>
      <p:sp>
        <p:nvSpPr>
          <p:cNvPr id="6" name="TextBox 5">
            <a:extLst>
              <a:ext uri="{FF2B5EF4-FFF2-40B4-BE49-F238E27FC236}">
                <a16:creationId xmlns:a16="http://schemas.microsoft.com/office/drawing/2014/main" id="{2262941F-9B07-8AD9-6381-A017BCFF5154}"/>
              </a:ext>
            </a:extLst>
          </p:cNvPr>
          <p:cNvSpPr txBox="1"/>
          <p:nvPr/>
        </p:nvSpPr>
        <p:spPr>
          <a:xfrm>
            <a:off x="256309" y="3049232"/>
            <a:ext cx="11581730" cy="1754326"/>
          </a:xfrm>
          <a:prstGeom prst="rect">
            <a:avLst/>
          </a:prstGeom>
          <a:noFill/>
        </p:spPr>
        <p:txBody>
          <a:bodyPr wrap="square">
            <a:spAutoFit/>
          </a:bodyPr>
          <a:lstStyle/>
          <a:p>
            <a:r>
              <a:rPr lang="en-US" sz="1800" b="1" dirty="0">
                <a:effectLst/>
                <a:latin typeface="ACaslonPro"/>
              </a:rPr>
              <a:t>Observation 1:</a:t>
            </a:r>
            <a:r>
              <a:rPr lang="en-US" sz="1800" dirty="0">
                <a:effectLst/>
                <a:latin typeface="ACaslonPro"/>
              </a:rPr>
              <a:t> The kinetic energy of the electron in hydrogen is of the order of 10 eV, which is minuscule compared to its rest energy (0.511 MeV), so the hydrogen atom is basically nonrelativistic, and we can afford to keep only the lowest-order correction. </a:t>
            </a:r>
          </a:p>
          <a:p>
            <a:endParaRPr lang="en-US" dirty="0">
              <a:latin typeface="ACaslonPro"/>
            </a:endParaRPr>
          </a:p>
          <a:p>
            <a:r>
              <a:rPr lang="en-US" sz="1800" b="1" dirty="0">
                <a:effectLst/>
                <a:latin typeface="ACaslonPro"/>
              </a:rPr>
              <a:t>Observation 2: </a:t>
            </a:r>
            <a:r>
              <a:rPr lang="en-US" sz="1800" dirty="0">
                <a:effectLst/>
                <a:latin typeface="ACaslonPro"/>
              </a:rPr>
              <a:t>In this equation </a:t>
            </a:r>
            <a:r>
              <a:rPr lang="en-US" sz="1800" i="1" dirty="0">
                <a:effectLst/>
                <a:latin typeface="ACaslonPro"/>
              </a:rPr>
              <a:t>p </a:t>
            </a:r>
            <a:r>
              <a:rPr lang="en-US" sz="1800" dirty="0">
                <a:effectLst/>
                <a:latin typeface="ACaslonPro"/>
              </a:rPr>
              <a:t>is the </a:t>
            </a:r>
            <a:r>
              <a:rPr lang="en-US" sz="1800" i="1" dirty="0">
                <a:effectLst/>
                <a:latin typeface="ACaslonPro"/>
              </a:rPr>
              <a:t>relativistic </a:t>
            </a:r>
            <a:r>
              <a:rPr lang="en-US" sz="1800" dirty="0">
                <a:effectLst/>
                <a:latin typeface="ACaslonPro"/>
              </a:rPr>
              <a:t>momentum, </a:t>
            </a:r>
            <a:r>
              <a:rPr lang="en-US" sz="1800" i="1" dirty="0">
                <a:effectLst/>
                <a:latin typeface="ACaslonPro"/>
              </a:rPr>
              <a:t>not </a:t>
            </a:r>
            <a:r>
              <a:rPr lang="en-US" sz="1800" dirty="0">
                <a:effectLst/>
                <a:latin typeface="ACaslonPro"/>
              </a:rPr>
              <a:t>the classical momentum </a:t>
            </a:r>
            <a:r>
              <a:rPr lang="en-US" sz="1800" i="1" dirty="0">
                <a:effectLst/>
                <a:latin typeface="ACaslonPro"/>
              </a:rPr>
              <a:t>mv</a:t>
            </a:r>
            <a:r>
              <a:rPr lang="en-US" sz="1800" dirty="0">
                <a:effectLst/>
                <a:latin typeface="ACaslonPro"/>
              </a:rPr>
              <a:t>. It is the former that we now associate with the quantum operator </a:t>
            </a:r>
          </a:p>
        </p:txBody>
      </p:sp>
      <p:sp>
        <p:nvSpPr>
          <p:cNvPr id="9" name="Title 1">
            <a:extLst>
              <a:ext uri="{FF2B5EF4-FFF2-40B4-BE49-F238E27FC236}">
                <a16:creationId xmlns:a16="http://schemas.microsoft.com/office/drawing/2014/main" id="{573EDB91-1C9C-A549-9069-571683FCCAA6}"/>
              </a:ext>
            </a:extLst>
          </p:cNvPr>
          <p:cNvSpPr txBox="1">
            <a:spLocks/>
          </p:cNvSpPr>
          <p:nvPr/>
        </p:nvSpPr>
        <p:spPr>
          <a:xfrm>
            <a:off x="256309"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Relativistic Correction</a:t>
            </a:r>
          </a:p>
        </p:txBody>
      </p:sp>
      <p:pic>
        <p:nvPicPr>
          <p:cNvPr id="13" name="Picture 12" descr="A math equation with black text&#10;&#10;Description automatically generated">
            <a:extLst>
              <a:ext uri="{FF2B5EF4-FFF2-40B4-BE49-F238E27FC236}">
                <a16:creationId xmlns:a16="http://schemas.microsoft.com/office/drawing/2014/main" id="{B27CF7E6-FACE-6CB3-FD0F-B7025B1A1158}"/>
              </a:ext>
            </a:extLst>
          </p:cNvPr>
          <p:cNvPicPr>
            <a:picLocks noChangeAspect="1"/>
          </p:cNvPicPr>
          <p:nvPr/>
        </p:nvPicPr>
        <p:blipFill>
          <a:blip r:embed="rId2"/>
          <a:stretch>
            <a:fillRect/>
          </a:stretch>
        </p:blipFill>
        <p:spPr>
          <a:xfrm>
            <a:off x="4600677" y="1562407"/>
            <a:ext cx="2184400" cy="1092200"/>
          </a:xfrm>
          <a:prstGeom prst="rect">
            <a:avLst/>
          </a:prstGeom>
        </p:spPr>
      </p:pic>
      <p:pic>
        <p:nvPicPr>
          <p:cNvPr id="14" name="Picture 13">
            <a:extLst>
              <a:ext uri="{FF2B5EF4-FFF2-40B4-BE49-F238E27FC236}">
                <a16:creationId xmlns:a16="http://schemas.microsoft.com/office/drawing/2014/main" id="{69FCEEAF-2A45-6A1A-0D78-D0F4E68E7B2D}"/>
              </a:ext>
            </a:extLst>
          </p:cNvPr>
          <p:cNvPicPr>
            <a:picLocks noChangeAspect="1"/>
          </p:cNvPicPr>
          <p:nvPr/>
        </p:nvPicPr>
        <p:blipFill>
          <a:blip r:embed="rId3"/>
          <a:stretch>
            <a:fillRect/>
          </a:stretch>
        </p:blipFill>
        <p:spPr>
          <a:xfrm>
            <a:off x="4312878" y="4441923"/>
            <a:ext cx="1026038" cy="270672"/>
          </a:xfrm>
          <a:prstGeom prst="rect">
            <a:avLst/>
          </a:prstGeom>
        </p:spPr>
      </p:pic>
    </p:spTree>
    <p:extLst>
      <p:ext uri="{BB962C8B-B14F-4D97-AF65-F5344CB8AC3E}">
        <p14:creationId xmlns:p14="http://schemas.microsoft.com/office/powerpoint/2010/main" val="456244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E98CFD0-8657-148B-5A59-63FB5A13A2E0}"/>
                  </a:ext>
                </a:extLst>
              </p:cNvPr>
              <p:cNvSpPr txBox="1"/>
              <p:nvPr/>
            </p:nvSpPr>
            <p:spPr>
              <a:xfrm>
                <a:off x="256309" y="1051656"/>
                <a:ext cx="11679382" cy="646331"/>
              </a:xfrm>
              <a:prstGeom prst="rect">
                <a:avLst/>
              </a:prstGeom>
              <a:noFill/>
            </p:spPr>
            <p:txBody>
              <a:bodyPr wrap="square">
                <a:spAutoFit/>
              </a:bodyPr>
              <a:lstStyle/>
              <a:p>
                <a:r>
                  <a:rPr lang="en-US" dirty="0">
                    <a:latin typeface="ACaslonPro"/>
                  </a:rPr>
                  <a:t>At this point, it is not difficult to guess that the perturbation term </a:t>
                </a:r>
                <a14:m>
                  <m:oMath xmlns:m="http://schemas.openxmlformats.org/officeDocument/2006/math">
                    <m:r>
                      <a:rPr lang="en-US" i="1" dirty="0" smtClean="0">
                        <a:latin typeface="Cambria Math" panose="02040503050406030204" pitchFamily="18" charset="0"/>
                      </a:rPr>
                      <m:t>𝐻</m:t>
                    </m:r>
                    <m:r>
                      <a:rPr lang="en-US" i="1" dirty="0" smtClean="0">
                        <a:latin typeface="Cambria Math" panose="02040503050406030204" pitchFamily="18" charset="0"/>
                      </a:rPr>
                      <m:t>’</m:t>
                    </m:r>
                  </m:oMath>
                </a14:m>
                <a:r>
                  <a:rPr lang="en-US" dirty="0">
                    <a:latin typeface="ACaslonPro"/>
                  </a:rPr>
                  <a:t> in this case is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𝐻</m:t>
                        </m:r>
                      </m:e>
                      <m:sub>
                        <m:r>
                          <a:rPr lang="en-US" b="0" i="1" smtClean="0">
                            <a:latin typeface="Cambria Math" panose="02040503050406030204" pitchFamily="18" charset="0"/>
                          </a:rPr>
                          <m:t>𝑟</m:t>
                        </m:r>
                      </m:sub>
                      <m:sup>
                        <m:r>
                          <a:rPr lang="en-US" b="0" i="1" smtClean="0">
                            <a:latin typeface="Cambria Math" panose="02040503050406030204" pitchFamily="18" charset="0"/>
                          </a:rPr>
                          <m:t>′</m:t>
                        </m:r>
                      </m:sup>
                    </m:sSubSup>
                  </m:oMath>
                </a14:m>
                <a:r>
                  <a:rPr lang="en-US" dirty="0"/>
                  <a:t>. </a:t>
                </a:r>
                <a:r>
                  <a:rPr lang="en-US" sz="1800" dirty="0">
                    <a:effectLst/>
                    <a:latin typeface="ACaslonPro"/>
                  </a:rPr>
                  <a:t>In first-order perturbation theory, the correction to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𝐸</m:t>
                        </m:r>
                      </m:e>
                      <m:sub>
                        <m:r>
                          <a:rPr lang="en-US" sz="1800" b="0" i="1" smtClean="0">
                            <a:effectLst/>
                            <a:latin typeface="Cambria Math" panose="02040503050406030204" pitchFamily="18" charset="0"/>
                          </a:rPr>
                          <m:t>𝑛</m:t>
                        </m:r>
                      </m:sub>
                    </m:sSub>
                  </m:oMath>
                </a14:m>
                <a:r>
                  <a:rPr lang="en-US" dirty="0"/>
                  <a:t> is given by the expectation value of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𝐻</m:t>
                        </m:r>
                      </m:e>
                      <m:sub>
                        <m:r>
                          <a:rPr lang="en-US" i="1">
                            <a:latin typeface="Cambria Math" panose="02040503050406030204" pitchFamily="18" charset="0"/>
                          </a:rPr>
                          <m:t>𝑟</m:t>
                        </m:r>
                      </m:sub>
                      <m:sup>
                        <m:r>
                          <a:rPr lang="en-US" i="1">
                            <a:latin typeface="Cambria Math" panose="02040503050406030204" pitchFamily="18" charset="0"/>
                          </a:rPr>
                          <m:t>′</m:t>
                        </m:r>
                      </m:sup>
                    </m:sSubSup>
                  </m:oMath>
                </a14:m>
                <a:r>
                  <a:rPr lang="en-US" dirty="0"/>
                  <a:t> in the unperturbed state: </a:t>
                </a:r>
              </a:p>
            </p:txBody>
          </p:sp>
        </mc:Choice>
        <mc:Fallback xmlns="">
          <p:sp>
            <p:nvSpPr>
              <p:cNvPr id="4" name="TextBox 3">
                <a:extLst>
                  <a:ext uri="{FF2B5EF4-FFF2-40B4-BE49-F238E27FC236}">
                    <a16:creationId xmlns:a16="http://schemas.microsoft.com/office/drawing/2014/main" id="{4E98CFD0-8657-148B-5A59-63FB5A13A2E0}"/>
                  </a:ext>
                </a:extLst>
              </p:cNvPr>
              <p:cNvSpPr txBox="1">
                <a:spLocks noRot="1" noChangeAspect="1" noMove="1" noResize="1" noEditPoints="1" noAdjustHandles="1" noChangeArrowheads="1" noChangeShapeType="1" noTextEdit="1"/>
              </p:cNvSpPr>
              <p:nvPr/>
            </p:nvSpPr>
            <p:spPr>
              <a:xfrm>
                <a:off x="256309" y="1051656"/>
                <a:ext cx="11679382" cy="646331"/>
              </a:xfrm>
              <a:prstGeom prst="rect">
                <a:avLst/>
              </a:prstGeom>
              <a:blipFill>
                <a:blip r:embed="rId2"/>
                <a:stretch>
                  <a:fillRect l="-435" t="-5882" r="-870" b="-15686"/>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F62997C4-9785-ED17-62D4-58729896AE1B}"/>
              </a:ext>
            </a:extLst>
          </p:cNvPr>
          <p:cNvSpPr txBox="1">
            <a:spLocks/>
          </p:cNvSpPr>
          <p:nvPr/>
        </p:nvSpPr>
        <p:spPr>
          <a:xfrm>
            <a:off x="256309"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Relativistic Correction</a:t>
            </a:r>
          </a:p>
        </p:txBody>
      </p:sp>
      <p:pic>
        <p:nvPicPr>
          <p:cNvPr id="7" name="Picture 6">
            <a:extLst>
              <a:ext uri="{FF2B5EF4-FFF2-40B4-BE49-F238E27FC236}">
                <a16:creationId xmlns:a16="http://schemas.microsoft.com/office/drawing/2014/main" id="{05C00FD8-CBB4-A409-0F73-A57855682FD2}"/>
              </a:ext>
            </a:extLst>
          </p:cNvPr>
          <p:cNvPicPr>
            <a:picLocks noChangeAspect="1"/>
          </p:cNvPicPr>
          <p:nvPr/>
        </p:nvPicPr>
        <p:blipFill>
          <a:blip r:embed="rId3"/>
          <a:stretch>
            <a:fillRect/>
          </a:stretch>
        </p:blipFill>
        <p:spPr>
          <a:xfrm>
            <a:off x="2211870" y="1688249"/>
            <a:ext cx="6677174" cy="802599"/>
          </a:xfrm>
          <a:prstGeom prst="rect">
            <a:avLst/>
          </a:prstGeom>
        </p:spPr>
      </p:pic>
      <p:sp>
        <p:nvSpPr>
          <p:cNvPr id="9" name="TextBox 8">
            <a:extLst>
              <a:ext uri="{FF2B5EF4-FFF2-40B4-BE49-F238E27FC236}">
                <a16:creationId xmlns:a16="http://schemas.microsoft.com/office/drawing/2014/main" id="{6BC7EB92-2D37-6216-B9A6-75DCD0C84749}"/>
              </a:ext>
            </a:extLst>
          </p:cNvPr>
          <p:cNvSpPr txBox="1"/>
          <p:nvPr/>
        </p:nvSpPr>
        <p:spPr>
          <a:xfrm>
            <a:off x="256308" y="2555805"/>
            <a:ext cx="9351447" cy="369332"/>
          </a:xfrm>
          <a:prstGeom prst="rect">
            <a:avLst/>
          </a:prstGeom>
          <a:noFill/>
        </p:spPr>
        <p:txBody>
          <a:bodyPr wrap="square">
            <a:spAutoFit/>
          </a:bodyPr>
          <a:lstStyle/>
          <a:p>
            <a:r>
              <a:rPr lang="en-US" sz="1800" dirty="0">
                <a:effectLst/>
                <a:latin typeface="ACaslonPro"/>
              </a:rPr>
              <a:t>Now, the </a:t>
            </a:r>
            <a:r>
              <a:rPr lang="en-US" sz="1800" dirty="0" err="1">
                <a:effectLst/>
                <a:latin typeface="ACaslonPro"/>
              </a:rPr>
              <a:t>Schrödinger</a:t>
            </a:r>
            <a:r>
              <a:rPr lang="en-US" sz="1800" dirty="0">
                <a:effectLst/>
                <a:latin typeface="ACaslonPro"/>
              </a:rPr>
              <a:t> equation (for the unperturbed states) says                                                hence </a:t>
            </a:r>
            <a:endParaRPr lang="en-US" dirty="0"/>
          </a:p>
        </p:txBody>
      </p:sp>
      <p:pic>
        <p:nvPicPr>
          <p:cNvPr id="11" name="Picture 10" descr="A black text on a white background&#10;&#10;Description automatically generated">
            <a:extLst>
              <a:ext uri="{FF2B5EF4-FFF2-40B4-BE49-F238E27FC236}">
                <a16:creationId xmlns:a16="http://schemas.microsoft.com/office/drawing/2014/main" id="{4C7BF9AF-4543-0146-D3A6-84656928B9ED}"/>
              </a:ext>
            </a:extLst>
          </p:cNvPr>
          <p:cNvPicPr>
            <a:picLocks noChangeAspect="1"/>
          </p:cNvPicPr>
          <p:nvPr/>
        </p:nvPicPr>
        <p:blipFill>
          <a:blip r:embed="rId4"/>
          <a:stretch>
            <a:fillRect/>
          </a:stretch>
        </p:blipFill>
        <p:spPr>
          <a:xfrm>
            <a:off x="6444022" y="2521023"/>
            <a:ext cx="2208365" cy="457239"/>
          </a:xfrm>
          <a:prstGeom prst="rect">
            <a:avLst/>
          </a:prstGeom>
        </p:spPr>
      </p:pic>
      <p:pic>
        <p:nvPicPr>
          <p:cNvPr id="13" name="Picture 12">
            <a:extLst>
              <a:ext uri="{FF2B5EF4-FFF2-40B4-BE49-F238E27FC236}">
                <a16:creationId xmlns:a16="http://schemas.microsoft.com/office/drawing/2014/main" id="{11176EBF-63F0-5C7B-8EB4-22F0EDA0D021}"/>
              </a:ext>
            </a:extLst>
          </p:cNvPr>
          <p:cNvPicPr>
            <a:picLocks noChangeAspect="1"/>
          </p:cNvPicPr>
          <p:nvPr/>
        </p:nvPicPr>
        <p:blipFill>
          <a:blip r:embed="rId5"/>
          <a:stretch>
            <a:fillRect/>
          </a:stretch>
        </p:blipFill>
        <p:spPr>
          <a:xfrm>
            <a:off x="2211870" y="3055051"/>
            <a:ext cx="7217651" cy="744320"/>
          </a:xfrm>
          <a:prstGeom prst="rect">
            <a:avLst/>
          </a:prstGeom>
        </p:spPr>
      </p:pic>
      <p:sp>
        <p:nvSpPr>
          <p:cNvPr id="14" name="TextBox 13">
            <a:extLst>
              <a:ext uri="{FF2B5EF4-FFF2-40B4-BE49-F238E27FC236}">
                <a16:creationId xmlns:a16="http://schemas.microsoft.com/office/drawing/2014/main" id="{5E7DABA8-43C4-1B69-DA0C-E327A1E558E1}"/>
              </a:ext>
            </a:extLst>
          </p:cNvPr>
          <p:cNvSpPr txBox="1"/>
          <p:nvPr/>
        </p:nvSpPr>
        <p:spPr>
          <a:xfrm>
            <a:off x="256308" y="4002664"/>
            <a:ext cx="8544583" cy="369332"/>
          </a:xfrm>
          <a:prstGeom prst="rect">
            <a:avLst/>
          </a:prstGeom>
          <a:noFill/>
        </p:spPr>
        <p:txBody>
          <a:bodyPr wrap="none" rtlCol="0">
            <a:spAutoFit/>
          </a:bodyPr>
          <a:lstStyle/>
          <a:p>
            <a:r>
              <a:rPr lang="en-US" dirty="0"/>
              <a:t>This expression is completely general. We need to specialize it to the hydrogen atom case:</a:t>
            </a:r>
          </a:p>
        </p:txBody>
      </p:sp>
      <p:pic>
        <p:nvPicPr>
          <p:cNvPr id="16" name="Picture 15" descr="A black number on a white background&#10;&#10;Description automatically generated">
            <a:extLst>
              <a:ext uri="{FF2B5EF4-FFF2-40B4-BE49-F238E27FC236}">
                <a16:creationId xmlns:a16="http://schemas.microsoft.com/office/drawing/2014/main" id="{4F5E8F8D-8E34-C640-3DCC-FAAD56B930BA}"/>
              </a:ext>
            </a:extLst>
          </p:cNvPr>
          <p:cNvPicPr>
            <a:picLocks noChangeAspect="1"/>
          </p:cNvPicPr>
          <p:nvPr/>
        </p:nvPicPr>
        <p:blipFill>
          <a:blip r:embed="rId6"/>
          <a:stretch>
            <a:fillRect/>
          </a:stretch>
        </p:blipFill>
        <p:spPr>
          <a:xfrm>
            <a:off x="8721213" y="3983000"/>
            <a:ext cx="2920181" cy="412516"/>
          </a:xfrm>
          <a:prstGeom prst="rect">
            <a:avLst/>
          </a:prstGeom>
        </p:spPr>
      </p:pic>
      <p:pic>
        <p:nvPicPr>
          <p:cNvPr id="18" name="Picture 17" descr="A math equation with numbers and symbols&#10;&#10;Description automatically generated">
            <a:extLst>
              <a:ext uri="{FF2B5EF4-FFF2-40B4-BE49-F238E27FC236}">
                <a16:creationId xmlns:a16="http://schemas.microsoft.com/office/drawing/2014/main" id="{A3E8F544-83BB-46FE-B6E5-B78FBFA48BE3}"/>
              </a:ext>
            </a:extLst>
          </p:cNvPr>
          <p:cNvPicPr>
            <a:picLocks noChangeAspect="1"/>
          </p:cNvPicPr>
          <p:nvPr/>
        </p:nvPicPr>
        <p:blipFill>
          <a:blip r:embed="rId7"/>
          <a:stretch>
            <a:fillRect/>
          </a:stretch>
        </p:blipFill>
        <p:spPr>
          <a:xfrm>
            <a:off x="2211870" y="4451715"/>
            <a:ext cx="6896711" cy="1021328"/>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072FD08-2933-CED7-7884-C36635F0521C}"/>
                  </a:ext>
                </a:extLst>
              </p:cNvPr>
              <p:cNvSpPr txBox="1"/>
              <p:nvPr/>
            </p:nvSpPr>
            <p:spPr>
              <a:xfrm>
                <a:off x="256308" y="5552762"/>
                <a:ext cx="11765080" cy="646331"/>
              </a:xfrm>
              <a:prstGeom prst="rect">
                <a:avLst/>
              </a:prstGeom>
              <a:noFill/>
            </p:spPr>
            <p:txBody>
              <a:bodyPr wrap="none" rtlCol="0">
                <a:spAutoFit/>
              </a:bodyPr>
              <a:lstStyle/>
              <a:p>
                <a:r>
                  <a:rPr lang="en-US" dirty="0"/>
                  <a:t>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oMath>
                </a14:m>
                <a:r>
                  <a:rPr lang="en-US" dirty="0"/>
                  <a:t> </a:t>
                </a:r>
                <a:r>
                  <a:rPr lang="en-US" sz="1800" dirty="0">
                    <a:effectLst/>
                    <a:latin typeface="ACaslonPro"/>
                  </a:rPr>
                  <a:t>is the Bohr energy of the state in question. </a:t>
                </a:r>
                <a:r>
                  <a:rPr lang="en-US" dirty="0"/>
                  <a:t>To complete the job, we need the expectation values of </a:t>
                </a:r>
                <a14:m>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𝑟</m:t>
                    </m:r>
                    <m:r>
                      <a:rPr lang="en-US" i="1" dirty="0" smtClean="0">
                        <a:latin typeface="Cambria Math" panose="02040503050406030204" pitchFamily="18" charset="0"/>
                      </a:rPr>
                      <m:t> </m:t>
                    </m:r>
                  </m:oMath>
                </a14:m>
                <a:r>
                  <a:rPr lang="en-US" dirty="0"/>
                  <a:t>and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1/</m:t>
                        </m:r>
                        <m:r>
                          <a:rPr lang="en-US" b="0" i="1" dirty="0" smtClean="0">
                            <a:latin typeface="Cambria Math" panose="02040503050406030204" pitchFamily="18" charset="0"/>
                          </a:rPr>
                          <m:t>𝑟</m:t>
                        </m:r>
                      </m:e>
                      <m:sup>
                        <m:r>
                          <a:rPr lang="en-US" b="0" i="1" dirty="0" smtClean="0">
                            <a:latin typeface="Cambria Math" panose="02040503050406030204" pitchFamily="18" charset="0"/>
                          </a:rPr>
                          <m:t>2</m:t>
                        </m:r>
                      </m:sup>
                    </m:sSup>
                  </m:oMath>
                </a14:m>
                <a:r>
                  <a:rPr lang="en-US" dirty="0"/>
                  <a:t> </a:t>
                </a:r>
              </a:p>
              <a:p>
                <a:r>
                  <a:rPr lang="en-US" sz="1800" dirty="0">
                    <a:effectLst/>
                    <a:latin typeface="ACaslonPro"/>
                  </a:rPr>
                  <a:t>in the (unperturbed) state </a:t>
                </a:r>
                <a14:m>
                  <m:oMath xmlns:m="http://schemas.openxmlformats.org/officeDocument/2006/math">
                    <m:sSub>
                      <m:sSubPr>
                        <m:ctrlPr>
                          <a:rPr lang="en-US" sz="1800" i="1" smtClean="0">
                            <a:effectLst/>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sz="1800" b="0" i="1" smtClean="0">
                            <a:effectLst/>
                            <a:latin typeface="Cambria Math" panose="02040503050406030204" pitchFamily="18" charset="0"/>
                          </a:rPr>
                          <m:t>𝑛𝑙𝑚</m:t>
                        </m:r>
                      </m:sub>
                    </m:sSub>
                  </m:oMath>
                </a14:m>
                <a:endParaRPr lang="en-US" dirty="0"/>
              </a:p>
            </p:txBody>
          </p:sp>
        </mc:Choice>
        <mc:Fallback xmlns="">
          <p:sp>
            <p:nvSpPr>
              <p:cNvPr id="19" name="TextBox 18">
                <a:extLst>
                  <a:ext uri="{FF2B5EF4-FFF2-40B4-BE49-F238E27FC236}">
                    <a16:creationId xmlns:a16="http://schemas.microsoft.com/office/drawing/2014/main" id="{A072FD08-2933-CED7-7884-C36635F0521C}"/>
                  </a:ext>
                </a:extLst>
              </p:cNvPr>
              <p:cNvSpPr txBox="1">
                <a:spLocks noRot="1" noChangeAspect="1" noMove="1" noResize="1" noEditPoints="1" noAdjustHandles="1" noChangeArrowheads="1" noChangeShapeType="1" noTextEdit="1"/>
              </p:cNvSpPr>
              <p:nvPr/>
            </p:nvSpPr>
            <p:spPr>
              <a:xfrm>
                <a:off x="256308" y="5552762"/>
                <a:ext cx="11765080" cy="646331"/>
              </a:xfrm>
              <a:prstGeom prst="rect">
                <a:avLst/>
              </a:prstGeom>
              <a:blipFill>
                <a:blip r:embed="rId8"/>
                <a:stretch>
                  <a:fillRect l="-431" t="-5769" b="-13462"/>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A7E2A3D2-DE82-9BF4-8EA3-743781E8D862}"/>
              </a:ext>
            </a:extLst>
          </p:cNvPr>
          <p:cNvPicPr>
            <a:picLocks noChangeAspect="1"/>
          </p:cNvPicPr>
          <p:nvPr/>
        </p:nvPicPr>
        <p:blipFill>
          <a:blip r:embed="rId9"/>
          <a:stretch>
            <a:fillRect/>
          </a:stretch>
        </p:blipFill>
        <p:spPr>
          <a:xfrm>
            <a:off x="3351367" y="5964161"/>
            <a:ext cx="6490724" cy="762924"/>
          </a:xfrm>
          <a:prstGeom prst="rect">
            <a:avLst/>
          </a:prstGeom>
        </p:spPr>
      </p:pic>
    </p:spTree>
    <p:extLst>
      <p:ext uri="{BB962C8B-B14F-4D97-AF65-F5344CB8AC3E}">
        <p14:creationId xmlns:p14="http://schemas.microsoft.com/office/powerpoint/2010/main" val="1872837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48A5ED9C-CA2A-9CBB-0CB9-9C78B833782A}"/>
                  </a:ext>
                </a:extLst>
              </p:cNvPr>
              <p:cNvSpPr txBox="1">
                <a:spLocks/>
              </p:cNvSpPr>
              <p:nvPr/>
            </p:nvSpPr>
            <p:spPr>
              <a:xfrm>
                <a:off x="256309"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Relativistic Correction:</a:t>
                </a:r>
                <a:r>
                  <a:rPr lang="en-US" dirty="0"/>
                  <a:t> </a:t>
                </a:r>
                <a:r>
                  <a:rPr lang="en-US" b="1" dirty="0"/>
                  <a:t>the</a:t>
                </a:r>
                <a:r>
                  <a:rPr lang="en-US" dirty="0"/>
                  <a:t> </a:t>
                </a:r>
                <a14:m>
                  <m:oMath xmlns:m="http://schemas.openxmlformats.org/officeDocument/2006/math">
                    <m:d>
                      <m:dPr>
                        <m:begChr m:val="⟨"/>
                        <m:endChr m:val="⟩"/>
                        <m:ctrlPr>
                          <a:rPr lang="en-US" sz="3600" i="1" dirty="0" smtClean="0">
                            <a:latin typeface="Cambria Math" panose="02040503050406030204" pitchFamily="18" charset="0"/>
                          </a:rPr>
                        </m:ctrlPr>
                      </m:dPr>
                      <m:e>
                        <m:r>
                          <a:rPr lang="en-US" sz="3600" b="0" i="1" dirty="0" smtClean="0">
                            <a:latin typeface="Cambria Math" panose="02040503050406030204" pitchFamily="18" charset="0"/>
                          </a:rPr>
                          <m:t>1/</m:t>
                        </m:r>
                        <m:r>
                          <a:rPr lang="en-US" sz="3600" b="0" i="1" dirty="0" smtClean="0">
                            <a:latin typeface="Cambria Math" panose="02040503050406030204" pitchFamily="18" charset="0"/>
                          </a:rPr>
                          <m:t>𝑟</m:t>
                        </m:r>
                      </m:e>
                    </m:d>
                  </m:oMath>
                </a14:m>
                <a:r>
                  <a:rPr lang="en-US" sz="3600" b="1" dirty="0"/>
                  <a:t> term</a:t>
                </a:r>
              </a:p>
            </p:txBody>
          </p:sp>
        </mc:Choice>
        <mc:Fallback xmlns="">
          <p:sp>
            <p:nvSpPr>
              <p:cNvPr id="3" name="Title 1">
                <a:extLst>
                  <a:ext uri="{FF2B5EF4-FFF2-40B4-BE49-F238E27FC236}">
                    <a16:creationId xmlns:a16="http://schemas.microsoft.com/office/drawing/2014/main" id="{48A5ED9C-CA2A-9CBB-0CB9-9C78B833782A}"/>
                  </a:ext>
                </a:extLst>
              </p:cNvPr>
              <p:cNvSpPr txBox="1">
                <a:spLocks noRot="1" noChangeAspect="1" noMove="1" noResize="1" noEditPoints="1" noAdjustHandles="1" noChangeArrowheads="1" noChangeShapeType="1" noTextEdit="1"/>
              </p:cNvSpPr>
              <p:nvPr/>
            </p:nvSpPr>
            <p:spPr>
              <a:xfrm>
                <a:off x="256309" y="0"/>
                <a:ext cx="10515600" cy="1325563"/>
              </a:xfrm>
              <a:prstGeom prst="rect">
                <a:avLst/>
              </a:prstGeom>
              <a:blipFill>
                <a:blip r:embed="rId2"/>
                <a:stretch>
                  <a:fillRect l="-2413"/>
                </a:stretch>
              </a:blipFill>
            </p:spPr>
            <p:txBody>
              <a:bodyPr/>
              <a:lstStyle/>
              <a:p>
                <a:r>
                  <a:rPr lang="en-US">
                    <a:noFill/>
                  </a:rPr>
                  <a:t> </a:t>
                </a:r>
              </a:p>
            </p:txBody>
          </p:sp>
        </mc:Fallback>
      </mc:AlternateContent>
      <p:pic>
        <p:nvPicPr>
          <p:cNvPr id="4" name="Picture 3" descr="A black and white math equation&#10;&#10;Description automatically generated with medium confidence">
            <a:extLst>
              <a:ext uri="{FF2B5EF4-FFF2-40B4-BE49-F238E27FC236}">
                <a16:creationId xmlns:a16="http://schemas.microsoft.com/office/drawing/2014/main" id="{1A0D3ACA-B072-E78A-8B80-98ED4898E95D}"/>
              </a:ext>
            </a:extLst>
          </p:cNvPr>
          <p:cNvPicPr>
            <a:picLocks noChangeAspect="1"/>
          </p:cNvPicPr>
          <p:nvPr/>
        </p:nvPicPr>
        <p:blipFill>
          <a:blip r:embed="rId3"/>
          <a:stretch>
            <a:fillRect/>
          </a:stretch>
        </p:blipFill>
        <p:spPr>
          <a:xfrm>
            <a:off x="4428559" y="929839"/>
            <a:ext cx="1366014" cy="948054"/>
          </a:xfrm>
          <a:prstGeom prst="rect">
            <a:avLst/>
          </a:prstGeom>
        </p:spPr>
      </p:pic>
      <p:sp>
        <p:nvSpPr>
          <p:cNvPr id="6" name="TextBox 5">
            <a:extLst>
              <a:ext uri="{FF2B5EF4-FFF2-40B4-BE49-F238E27FC236}">
                <a16:creationId xmlns:a16="http://schemas.microsoft.com/office/drawing/2014/main" id="{CA789632-E668-40EC-8ADB-C137D3B321FF}"/>
              </a:ext>
            </a:extLst>
          </p:cNvPr>
          <p:cNvSpPr txBox="1"/>
          <p:nvPr/>
        </p:nvSpPr>
        <p:spPr>
          <a:xfrm>
            <a:off x="5800798" y="1229032"/>
            <a:ext cx="2635045" cy="369332"/>
          </a:xfrm>
          <a:prstGeom prst="rect">
            <a:avLst/>
          </a:prstGeom>
          <a:noFill/>
        </p:spPr>
        <p:txBody>
          <a:bodyPr wrap="square">
            <a:spAutoFit/>
          </a:bodyPr>
          <a:lstStyle/>
          <a:p>
            <a:r>
              <a:rPr lang="en-US" sz="1800" dirty="0">
                <a:effectLst/>
                <a:latin typeface="ACaslonPro"/>
              </a:rPr>
              <a:t>where </a:t>
            </a:r>
            <a:r>
              <a:rPr lang="en-US" sz="1800" i="1" dirty="0">
                <a:effectLst/>
                <a:latin typeface="ACaslonPro"/>
              </a:rPr>
              <a:t>a </a:t>
            </a:r>
            <a:r>
              <a:rPr lang="en-US" sz="1800" dirty="0">
                <a:effectLst/>
                <a:latin typeface="ACaslonPro"/>
              </a:rPr>
              <a:t>is the Bohr radius </a:t>
            </a:r>
            <a:endParaRPr lang="en-US" dirty="0"/>
          </a:p>
        </p:txBody>
      </p:sp>
      <p:pic>
        <p:nvPicPr>
          <p:cNvPr id="8" name="Picture 7" descr="A black numbers and a white background&#10;&#10;Description automatically generated">
            <a:extLst>
              <a:ext uri="{FF2B5EF4-FFF2-40B4-BE49-F238E27FC236}">
                <a16:creationId xmlns:a16="http://schemas.microsoft.com/office/drawing/2014/main" id="{285255C2-9406-545E-E7D7-EE910B021856}"/>
              </a:ext>
            </a:extLst>
          </p:cNvPr>
          <p:cNvPicPr>
            <a:picLocks noChangeAspect="1"/>
          </p:cNvPicPr>
          <p:nvPr/>
        </p:nvPicPr>
        <p:blipFill>
          <a:blip r:embed="rId4"/>
          <a:stretch>
            <a:fillRect/>
          </a:stretch>
        </p:blipFill>
        <p:spPr>
          <a:xfrm>
            <a:off x="8360037" y="1073666"/>
            <a:ext cx="3035300" cy="660400"/>
          </a:xfrm>
          <a:prstGeom prst="rect">
            <a:avLst/>
          </a:prstGeom>
        </p:spPr>
      </p:pic>
      <p:pic>
        <p:nvPicPr>
          <p:cNvPr id="10" name="Picture 9" descr="A math equation with black letters&#10;&#10;Description automatically generated with medium confidence">
            <a:extLst>
              <a:ext uri="{FF2B5EF4-FFF2-40B4-BE49-F238E27FC236}">
                <a16:creationId xmlns:a16="http://schemas.microsoft.com/office/drawing/2014/main" id="{6CD83EFA-AF0B-8292-2478-66B65397727C}"/>
              </a:ext>
            </a:extLst>
          </p:cNvPr>
          <p:cNvPicPr>
            <a:picLocks noChangeAspect="1"/>
          </p:cNvPicPr>
          <p:nvPr/>
        </p:nvPicPr>
        <p:blipFill>
          <a:blip r:embed="rId5"/>
          <a:stretch>
            <a:fillRect/>
          </a:stretch>
        </p:blipFill>
        <p:spPr>
          <a:xfrm>
            <a:off x="730915" y="2991046"/>
            <a:ext cx="2135276" cy="599797"/>
          </a:xfrm>
          <a:prstGeom prst="rect">
            <a:avLst/>
          </a:prstGeom>
        </p:spPr>
      </p:pic>
      <p:pic>
        <p:nvPicPr>
          <p:cNvPr id="12" name="Picture 11">
            <a:extLst>
              <a:ext uri="{FF2B5EF4-FFF2-40B4-BE49-F238E27FC236}">
                <a16:creationId xmlns:a16="http://schemas.microsoft.com/office/drawing/2014/main" id="{94CA7A72-110A-D519-C981-F14261582DB3}"/>
              </a:ext>
            </a:extLst>
          </p:cNvPr>
          <p:cNvPicPr>
            <a:picLocks noChangeAspect="1"/>
          </p:cNvPicPr>
          <p:nvPr/>
        </p:nvPicPr>
        <p:blipFill>
          <a:blip r:embed="rId6"/>
          <a:stretch>
            <a:fillRect/>
          </a:stretch>
        </p:blipFill>
        <p:spPr>
          <a:xfrm>
            <a:off x="2364630" y="3610102"/>
            <a:ext cx="7353300" cy="73660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D2F0049-1E2F-93C0-423B-60069267847B}"/>
                  </a:ext>
                </a:extLst>
              </p:cNvPr>
              <p:cNvSpPr txBox="1"/>
              <p:nvPr/>
            </p:nvSpPr>
            <p:spPr>
              <a:xfrm>
                <a:off x="344129" y="1219200"/>
                <a:ext cx="4211666" cy="369332"/>
              </a:xfrm>
              <a:prstGeom prst="rect">
                <a:avLst/>
              </a:prstGeom>
              <a:noFill/>
            </p:spPr>
            <p:txBody>
              <a:bodyPr wrap="none" rtlCol="0">
                <a:spAutoFit/>
              </a:bodyPr>
              <a:lstStyle/>
              <a:p>
                <a:pPr marL="285750" indent="-285750">
                  <a:buFont typeface="Arial" panose="020B0604020202020204" pitchFamily="34" charset="0"/>
                  <a:buChar char="•"/>
                </a:pPr>
                <a:r>
                  <a:rPr lang="en-US" dirty="0"/>
                  <a:t>The expectation value of </a:t>
                </a:r>
                <a14:m>
                  <m:oMath xmlns:m="http://schemas.openxmlformats.org/officeDocument/2006/math">
                    <m:r>
                      <a:rPr lang="en-US" i="1" dirty="0" smtClean="0">
                        <a:latin typeface="Cambria Math" panose="02040503050406030204" pitchFamily="18" charset="0"/>
                      </a:rPr>
                      <m:t>1/</m:t>
                    </m:r>
                    <m:r>
                      <a:rPr lang="en-US" i="1" dirty="0">
                        <a:latin typeface="Cambria Math" panose="02040503050406030204" pitchFamily="18" charset="0"/>
                      </a:rPr>
                      <m:t>𝑟</m:t>
                    </m:r>
                  </m:oMath>
                </a14:m>
                <a:r>
                  <a:rPr lang="en-US" dirty="0"/>
                  <a:t> is given by</a:t>
                </a:r>
              </a:p>
            </p:txBody>
          </p:sp>
        </mc:Choice>
        <mc:Fallback xmlns="">
          <p:sp>
            <p:nvSpPr>
              <p:cNvPr id="15" name="TextBox 14">
                <a:extLst>
                  <a:ext uri="{FF2B5EF4-FFF2-40B4-BE49-F238E27FC236}">
                    <a16:creationId xmlns:a16="http://schemas.microsoft.com/office/drawing/2014/main" id="{6D2F0049-1E2F-93C0-423B-60069267847B}"/>
                  </a:ext>
                </a:extLst>
              </p:cNvPr>
              <p:cNvSpPr txBox="1">
                <a:spLocks noRot="1" noChangeAspect="1" noMove="1" noResize="1" noEditPoints="1" noAdjustHandles="1" noChangeArrowheads="1" noChangeShapeType="1" noTextEdit="1"/>
              </p:cNvSpPr>
              <p:nvPr/>
            </p:nvSpPr>
            <p:spPr>
              <a:xfrm>
                <a:off x="344129" y="1219200"/>
                <a:ext cx="4211666" cy="369332"/>
              </a:xfrm>
              <a:prstGeom prst="rect">
                <a:avLst/>
              </a:prstGeom>
              <a:blipFill>
                <a:blip r:embed="rId7"/>
                <a:stretch>
                  <a:fillRect l="-601" t="-6667" r="-3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4F7E6DD-B861-F891-8686-0F223049CDB4}"/>
                  </a:ext>
                </a:extLst>
              </p:cNvPr>
              <p:cNvSpPr txBox="1"/>
              <p:nvPr/>
            </p:nvSpPr>
            <p:spPr>
              <a:xfrm>
                <a:off x="639097" y="1916968"/>
                <a:ext cx="11071122" cy="923330"/>
              </a:xfrm>
              <a:prstGeom prst="rect">
                <a:avLst/>
              </a:prstGeom>
              <a:noFill/>
            </p:spPr>
            <p:txBody>
              <a:bodyPr wrap="square" rtlCol="0">
                <a:spAutoFit/>
              </a:bodyPr>
              <a:lstStyle/>
              <a:p>
                <a:r>
                  <a:rPr lang="en-US" dirty="0"/>
                  <a:t>To obtain this results, we use the generalized </a:t>
                </a:r>
                <a:r>
                  <a:rPr lang="en-US" dirty="0" err="1"/>
                  <a:t>Ehrenfest</a:t>
                </a:r>
                <a:r>
                  <a:rPr lang="en-US" dirty="0"/>
                  <a:t> theorem (aka virial theorem)</a:t>
                </a:r>
              </a:p>
              <a:p>
                <a:endParaRPr lang="en-US" dirty="0"/>
              </a:p>
              <a:p>
                <a:r>
                  <a:rPr lang="en-US" dirty="0"/>
                  <a:t>We apply it to </a:t>
                </a:r>
                <a14:m>
                  <m:oMath xmlns:m="http://schemas.openxmlformats.org/officeDocument/2006/math">
                    <m:d>
                      <m:dPr>
                        <m:begChr m:val="⟨"/>
                        <m:endChr m:val="⟩"/>
                        <m:ctrlPr>
                          <a:rPr lang="en-US" i="1">
                            <a:latin typeface="Cambria Math" panose="02040503050406030204" pitchFamily="18" charset="0"/>
                          </a:rPr>
                        </m:ctrlPr>
                      </m:dPr>
                      <m:e>
                        <m:r>
                          <a:rPr lang="en-US" b="1" i="1" smtClean="0">
                            <a:latin typeface="Cambria Math" panose="02040503050406030204" pitchFamily="18" charset="0"/>
                          </a:rPr>
                          <m:t>𝑸</m:t>
                        </m:r>
                      </m:e>
                    </m:d>
                    <m:r>
                      <a:rPr lang="en-US" b="1" i="1" smtClean="0">
                        <a:latin typeface="Cambria Math" panose="02040503050406030204" pitchFamily="18" charset="0"/>
                        <a:ea typeface="Cambria Math" panose="02040503050406030204" pitchFamily="18" charset="0"/>
                      </a:rPr>
                      <m:t>=</m:t>
                    </m:r>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𝒓</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𝒑</m:t>
                        </m:r>
                      </m:e>
                    </m:d>
                  </m:oMath>
                </a14:m>
                <a:r>
                  <a:rPr lang="en-US" dirty="0"/>
                  <a:t>. We start in 1dim, with </a:t>
                </a:r>
                <a14:m>
                  <m:oMath xmlns:m="http://schemas.openxmlformats.org/officeDocument/2006/math">
                    <m:d>
                      <m:dPr>
                        <m:begChr m:val="⟨"/>
                        <m:endChr m:val="⟩"/>
                        <m:ctrlPr>
                          <a:rPr lang="en-US" i="1" dirty="0">
                            <a:latin typeface="Cambria Math" panose="02040503050406030204" pitchFamily="18" charset="0"/>
                          </a:rPr>
                        </m:ctrlPr>
                      </m:dPr>
                      <m:e>
                        <m:r>
                          <a:rPr lang="en-US" b="0" i="1" dirty="0" smtClean="0">
                            <a:latin typeface="Cambria Math" panose="02040503050406030204" pitchFamily="18" charset="0"/>
                          </a:rPr>
                          <m:t>𝑄</m:t>
                        </m:r>
                      </m:e>
                    </m:d>
                    <m:r>
                      <a:rPr lang="en-US" b="0" i="1" dirty="0" smtClean="0">
                        <a:latin typeface="Cambria Math" panose="02040503050406030204" pitchFamily="18" charset="0"/>
                      </a:rPr>
                      <m:t>=</m:t>
                    </m:r>
                    <m:d>
                      <m:dPr>
                        <m:begChr m:val="⟨"/>
                        <m:endChr m:val="⟩"/>
                        <m:ctrlPr>
                          <a:rPr lang="en-US" i="1" dirty="0" smtClean="0">
                            <a:latin typeface="Cambria Math" panose="02040503050406030204" pitchFamily="18" charset="0"/>
                          </a:rPr>
                        </m:ctrlPr>
                      </m:dPr>
                      <m:e>
                        <m:r>
                          <a:rPr lang="en-US" i="1" dirty="0">
                            <a:latin typeface="Cambria Math" panose="02040503050406030204" pitchFamily="18" charset="0"/>
                          </a:rPr>
                          <m:t>𝑥𝑝</m:t>
                        </m:r>
                      </m:e>
                    </m:d>
                  </m:oMath>
                </a14:m>
                <a:endParaRPr lang="en-US" dirty="0"/>
              </a:p>
            </p:txBody>
          </p:sp>
        </mc:Choice>
        <mc:Fallback xmlns="">
          <p:sp>
            <p:nvSpPr>
              <p:cNvPr id="16" name="TextBox 15">
                <a:extLst>
                  <a:ext uri="{FF2B5EF4-FFF2-40B4-BE49-F238E27FC236}">
                    <a16:creationId xmlns:a16="http://schemas.microsoft.com/office/drawing/2014/main" id="{94F7E6DD-B861-F891-8686-0F223049CDB4}"/>
                  </a:ext>
                </a:extLst>
              </p:cNvPr>
              <p:cNvSpPr txBox="1">
                <a:spLocks noRot="1" noChangeAspect="1" noMove="1" noResize="1" noEditPoints="1" noAdjustHandles="1" noChangeArrowheads="1" noChangeShapeType="1" noTextEdit="1"/>
              </p:cNvSpPr>
              <p:nvPr/>
            </p:nvSpPr>
            <p:spPr>
              <a:xfrm>
                <a:off x="639097" y="1916968"/>
                <a:ext cx="11071122" cy="923330"/>
              </a:xfrm>
              <a:prstGeom prst="rect">
                <a:avLst/>
              </a:prstGeom>
              <a:blipFill>
                <a:blip r:embed="rId8"/>
                <a:stretch>
                  <a:fillRect l="-458" t="-2703" b="-9459"/>
                </a:stretch>
              </a:blipFill>
            </p:spPr>
            <p:txBody>
              <a:bodyPr/>
              <a:lstStyle/>
              <a:p>
                <a:r>
                  <a:rPr lang="en-US">
                    <a:noFill/>
                  </a:rPr>
                  <a:t> </a:t>
                </a:r>
              </a:p>
            </p:txBody>
          </p:sp>
        </mc:Fallback>
      </mc:AlternateContent>
      <p:pic>
        <p:nvPicPr>
          <p:cNvPr id="21" name="Picture 20" descr="A math equation with black letters&#10;&#10;Description automatically generated with medium confidence">
            <a:extLst>
              <a:ext uri="{FF2B5EF4-FFF2-40B4-BE49-F238E27FC236}">
                <a16:creationId xmlns:a16="http://schemas.microsoft.com/office/drawing/2014/main" id="{3AC6CFF4-FB9F-EDA2-9A8E-00154300B0E0}"/>
              </a:ext>
            </a:extLst>
          </p:cNvPr>
          <p:cNvPicPr>
            <a:picLocks noChangeAspect="1"/>
          </p:cNvPicPr>
          <p:nvPr/>
        </p:nvPicPr>
        <p:blipFill>
          <a:blip r:embed="rId9"/>
          <a:stretch>
            <a:fillRect/>
          </a:stretch>
        </p:blipFill>
        <p:spPr>
          <a:xfrm>
            <a:off x="2688055" y="4618524"/>
            <a:ext cx="2603033" cy="653964"/>
          </a:xfrm>
          <a:prstGeom prst="rect">
            <a:avLst/>
          </a:prstGeom>
        </p:spPr>
      </p:pic>
      <p:pic>
        <p:nvPicPr>
          <p:cNvPr id="22" name="Picture 21">
            <a:extLst>
              <a:ext uri="{FF2B5EF4-FFF2-40B4-BE49-F238E27FC236}">
                <a16:creationId xmlns:a16="http://schemas.microsoft.com/office/drawing/2014/main" id="{071E2E9C-719D-9C63-8BD3-A83660C9C4ED}"/>
              </a:ext>
            </a:extLst>
          </p:cNvPr>
          <p:cNvPicPr>
            <a:picLocks noChangeAspect="1"/>
          </p:cNvPicPr>
          <p:nvPr/>
        </p:nvPicPr>
        <p:blipFill>
          <a:blip r:embed="rId10"/>
          <a:stretch>
            <a:fillRect/>
          </a:stretch>
        </p:blipFill>
        <p:spPr>
          <a:xfrm>
            <a:off x="2970673" y="3097093"/>
            <a:ext cx="2915771" cy="369331"/>
          </a:xfrm>
          <a:prstGeom prst="rect">
            <a:avLst/>
          </a:prstGeom>
        </p:spPr>
      </p:pic>
      <p:pic>
        <p:nvPicPr>
          <p:cNvPr id="23" name="Picture 22" descr="A black line with a white background&#10;&#10;Description automatically generated with medium confidence">
            <a:extLst>
              <a:ext uri="{FF2B5EF4-FFF2-40B4-BE49-F238E27FC236}">
                <a16:creationId xmlns:a16="http://schemas.microsoft.com/office/drawing/2014/main" id="{F3CBBB28-73E2-37BF-F2BD-6D3A454137B7}"/>
              </a:ext>
            </a:extLst>
          </p:cNvPr>
          <p:cNvPicPr>
            <a:picLocks noChangeAspect="1"/>
          </p:cNvPicPr>
          <p:nvPr/>
        </p:nvPicPr>
        <p:blipFill>
          <a:blip r:embed="rId11"/>
          <a:stretch>
            <a:fillRect/>
          </a:stretch>
        </p:blipFill>
        <p:spPr>
          <a:xfrm>
            <a:off x="7609126" y="2971381"/>
            <a:ext cx="1501822" cy="546117"/>
          </a:xfrm>
          <a:prstGeom prst="rect">
            <a:avLst/>
          </a:prstGeom>
        </p:spPr>
      </p:pic>
      <p:pic>
        <p:nvPicPr>
          <p:cNvPr id="24" name="Picture 23" descr="A black text with a square and a equal sign&#10;&#10;Description automatically generated with medium confidence">
            <a:extLst>
              <a:ext uri="{FF2B5EF4-FFF2-40B4-BE49-F238E27FC236}">
                <a16:creationId xmlns:a16="http://schemas.microsoft.com/office/drawing/2014/main" id="{DAEE1421-889B-03A9-389A-7AB667A9E5DF}"/>
              </a:ext>
            </a:extLst>
          </p:cNvPr>
          <p:cNvPicPr>
            <a:picLocks noChangeAspect="1"/>
          </p:cNvPicPr>
          <p:nvPr/>
        </p:nvPicPr>
        <p:blipFill>
          <a:blip r:embed="rId12"/>
          <a:stretch>
            <a:fillRect/>
          </a:stretch>
        </p:blipFill>
        <p:spPr>
          <a:xfrm>
            <a:off x="9822412" y="2991046"/>
            <a:ext cx="1398447" cy="519423"/>
          </a:xfrm>
          <a:prstGeom prst="rect">
            <a:avLst/>
          </a:prstGeom>
        </p:spPr>
      </p:pic>
      <p:pic>
        <p:nvPicPr>
          <p:cNvPr id="25" name="Picture 24" descr="A black text on a white background&#10;&#10;Description automatically generated">
            <a:extLst>
              <a:ext uri="{FF2B5EF4-FFF2-40B4-BE49-F238E27FC236}">
                <a16:creationId xmlns:a16="http://schemas.microsoft.com/office/drawing/2014/main" id="{9C2DD06F-A2B5-51B3-51C9-938024AEFF65}"/>
              </a:ext>
            </a:extLst>
          </p:cNvPr>
          <p:cNvPicPr>
            <a:picLocks noChangeAspect="1"/>
          </p:cNvPicPr>
          <p:nvPr/>
        </p:nvPicPr>
        <p:blipFill>
          <a:blip r:embed="rId13"/>
          <a:stretch>
            <a:fillRect/>
          </a:stretch>
        </p:blipFill>
        <p:spPr>
          <a:xfrm>
            <a:off x="8707322" y="1746556"/>
            <a:ext cx="2681184" cy="740606"/>
          </a:xfrm>
          <a:prstGeom prst="rect">
            <a:avLst/>
          </a:prstGeom>
        </p:spPr>
      </p:pic>
      <p:sp>
        <p:nvSpPr>
          <p:cNvPr id="26" name="TextBox 25">
            <a:extLst>
              <a:ext uri="{FF2B5EF4-FFF2-40B4-BE49-F238E27FC236}">
                <a16:creationId xmlns:a16="http://schemas.microsoft.com/office/drawing/2014/main" id="{FF81082F-F92B-CDF6-5164-6487DF3F6789}"/>
              </a:ext>
            </a:extLst>
          </p:cNvPr>
          <p:cNvSpPr txBox="1"/>
          <p:nvPr/>
        </p:nvSpPr>
        <p:spPr>
          <a:xfrm>
            <a:off x="5866779" y="3076544"/>
            <a:ext cx="1758751" cy="369332"/>
          </a:xfrm>
          <a:prstGeom prst="rect">
            <a:avLst/>
          </a:prstGeom>
          <a:noFill/>
        </p:spPr>
        <p:txBody>
          <a:bodyPr wrap="none" rtlCol="0">
            <a:spAutoFit/>
          </a:bodyPr>
          <a:lstStyle/>
          <a:p>
            <a:r>
              <a:rPr lang="en-US" dirty="0"/>
              <a:t>and we compute</a:t>
            </a:r>
          </a:p>
        </p:txBody>
      </p:sp>
      <p:sp>
        <p:nvSpPr>
          <p:cNvPr id="27" name="TextBox 26">
            <a:extLst>
              <a:ext uri="{FF2B5EF4-FFF2-40B4-BE49-F238E27FC236}">
                <a16:creationId xmlns:a16="http://schemas.microsoft.com/office/drawing/2014/main" id="{7C681B40-6B43-6E46-2A0E-B455543FA5A2}"/>
              </a:ext>
            </a:extLst>
          </p:cNvPr>
          <p:cNvSpPr txBox="1"/>
          <p:nvPr/>
        </p:nvSpPr>
        <p:spPr>
          <a:xfrm>
            <a:off x="9179000" y="3054264"/>
            <a:ext cx="538930" cy="369332"/>
          </a:xfrm>
          <a:prstGeom prst="rect">
            <a:avLst/>
          </a:prstGeom>
          <a:noFill/>
        </p:spPr>
        <p:txBody>
          <a:bodyPr wrap="none" rtlCol="0">
            <a:spAutoFit/>
          </a:bodyPr>
          <a:lstStyle/>
          <a:p>
            <a:r>
              <a:rPr lang="en-US" dirty="0"/>
              <a:t>and</a:t>
            </a:r>
          </a:p>
        </p:txBody>
      </p:sp>
      <p:sp>
        <p:nvSpPr>
          <p:cNvPr id="28" name="TextBox 27">
            <a:extLst>
              <a:ext uri="{FF2B5EF4-FFF2-40B4-BE49-F238E27FC236}">
                <a16:creationId xmlns:a16="http://schemas.microsoft.com/office/drawing/2014/main" id="{67E62A16-74D0-9EC2-F25C-80090338B685}"/>
              </a:ext>
            </a:extLst>
          </p:cNvPr>
          <p:cNvSpPr txBox="1"/>
          <p:nvPr/>
        </p:nvSpPr>
        <p:spPr>
          <a:xfrm>
            <a:off x="639097" y="4757708"/>
            <a:ext cx="2048959" cy="369332"/>
          </a:xfrm>
          <a:prstGeom prst="rect">
            <a:avLst/>
          </a:prstGeom>
          <a:noFill/>
        </p:spPr>
        <p:txBody>
          <a:bodyPr wrap="none" rtlCol="0">
            <a:spAutoFit/>
          </a:bodyPr>
          <a:lstStyle/>
          <a:p>
            <a:r>
              <a:rPr lang="en-US" dirty="0"/>
              <a:t>In 3dim one obtains</a:t>
            </a:r>
          </a:p>
        </p:txBody>
      </p:sp>
      <p:pic>
        <p:nvPicPr>
          <p:cNvPr id="33" name="Picture 32" descr="A math equations with black text&#10;&#10;Description automatically generated with medium confidence">
            <a:extLst>
              <a:ext uri="{FF2B5EF4-FFF2-40B4-BE49-F238E27FC236}">
                <a16:creationId xmlns:a16="http://schemas.microsoft.com/office/drawing/2014/main" id="{AA7549AC-FEAF-EB52-2F7A-7B1EB796BBB2}"/>
              </a:ext>
            </a:extLst>
          </p:cNvPr>
          <p:cNvPicPr>
            <a:picLocks noChangeAspect="1"/>
          </p:cNvPicPr>
          <p:nvPr/>
        </p:nvPicPr>
        <p:blipFill>
          <a:blip r:embed="rId14"/>
          <a:stretch>
            <a:fillRect/>
          </a:stretch>
        </p:blipFill>
        <p:spPr>
          <a:xfrm>
            <a:off x="587637" y="5305552"/>
            <a:ext cx="7772400" cy="1454136"/>
          </a:xfrm>
          <a:prstGeom prst="rect">
            <a:avLst/>
          </a:prstGeom>
        </p:spPr>
      </p:pic>
      <p:pic>
        <p:nvPicPr>
          <p:cNvPr id="36" name="Picture 35" descr="A mathematical equation with black text&#10;&#10;Description automatically generated">
            <a:extLst>
              <a:ext uri="{FF2B5EF4-FFF2-40B4-BE49-F238E27FC236}">
                <a16:creationId xmlns:a16="http://schemas.microsoft.com/office/drawing/2014/main" id="{3C59F739-35D4-C178-87DA-31814E313DFF}"/>
              </a:ext>
            </a:extLst>
          </p:cNvPr>
          <p:cNvPicPr>
            <a:picLocks noChangeAspect="1"/>
          </p:cNvPicPr>
          <p:nvPr/>
        </p:nvPicPr>
        <p:blipFill>
          <a:blip r:embed="rId15"/>
          <a:stretch>
            <a:fillRect/>
          </a:stretch>
        </p:blipFill>
        <p:spPr>
          <a:xfrm>
            <a:off x="9322929" y="6087406"/>
            <a:ext cx="1383794" cy="594322"/>
          </a:xfrm>
          <a:prstGeom prst="rect">
            <a:avLst/>
          </a:prstGeom>
        </p:spPr>
      </p:pic>
      <p:sp>
        <p:nvSpPr>
          <p:cNvPr id="37" name="TextBox 36">
            <a:extLst>
              <a:ext uri="{FF2B5EF4-FFF2-40B4-BE49-F238E27FC236}">
                <a16:creationId xmlns:a16="http://schemas.microsoft.com/office/drawing/2014/main" id="{F6F3066D-9952-0C71-B4AA-3FDC1B7C012E}"/>
              </a:ext>
            </a:extLst>
          </p:cNvPr>
          <p:cNvSpPr txBox="1"/>
          <p:nvPr/>
        </p:nvSpPr>
        <p:spPr>
          <a:xfrm>
            <a:off x="8572018" y="6199901"/>
            <a:ext cx="538930" cy="369332"/>
          </a:xfrm>
          <a:prstGeom prst="rect">
            <a:avLst/>
          </a:prstGeom>
          <a:noFill/>
        </p:spPr>
        <p:txBody>
          <a:bodyPr wrap="none" rtlCol="0">
            <a:spAutoFit/>
          </a:bodyPr>
          <a:lstStyle/>
          <a:p>
            <a:r>
              <a:rPr lang="en-US" dirty="0"/>
              <a:t>and</a:t>
            </a:r>
          </a:p>
        </p:txBody>
      </p:sp>
      <p:sp>
        <p:nvSpPr>
          <p:cNvPr id="38" name="Oval 37">
            <a:extLst>
              <a:ext uri="{FF2B5EF4-FFF2-40B4-BE49-F238E27FC236}">
                <a16:creationId xmlns:a16="http://schemas.microsoft.com/office/drawing/2014/main" id="{45E27404-74FE-6220-C9E0-7FD0E137B948}"/>
              </a:ext>
            </a:extLst>
          </p:cNvPr>
          <p:cNvSpPr/>
          <p:nvPr/>
        </p:nvSpPr>
        <p:spPr>
          <a:xfrm>
            <a:off x="5886443" y="5456903"/>
            <a:ext cx="795370" cy="47477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1CEA5274-DB3F-DBBF-3D36-BF3BBD18DC69}"/>
              </a:ext>
            </a:extLst>
          </p:cNvPr>
          <p:cNvCxnSpPr>
            <a:cxnSpLocks/>
            <a:stCxn id="38" idx="3"/>
          </p:cNvCxnSpPr>
          <p:nvPr/>
        </p:nvCxnSpPr>
        <p:spPr>
          <a:xfrm flipH="1">
            <a:off x="1238865" y="5862149"/>
            <a:ext cx="4764057" cy="3377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Oval 40">
            <a:extLst>
              <a:ext uri="{FF2B5EF4-FFF2-40B4-BE49-F238E27FC236}">
                <a16:creationId xmlns:a16="http://schemas.microsoft.com/office/drawing/2014/main" id="{CFD2E492-C5C7-DF2E-9A51-A695239443F7}"/>
              </a:ext>
            </a:extLst>
          </p:cNvPr>
          <p:cNvSpPr/>
          <p:nvPr/>
        </p:nvSpPr>
        <p:spPr>
          <a:xfrm>
            <a:off x="6813756" y="5489374"/>
            <a:ext cx="795370" cy="42175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8CF04CC7-DEF8-990D-D6DB-C9B466DE7CC1}"/>
              </a:ext>
            </a:extLst>
          </p:cNvPr>
          <p:cNvCxnSpPr>
            <a:cxnSpLocks/>
            <a:stCxn id="41" idx="5"/>
          </p:cNvCxnSpPr>
          <p:nvPr/>
        </p:nvCxnSpPr>
        <p:spPr>
          <a:xfrm>
            <a:off x="7492647" y="5849365"/>
            <a:ext cx="2225283" cy="331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53794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E85B0C00-E009-BAD7-1D01-306ACEC039FF}"/>
                  </a:ext>
                </a:extLst>
              </p:cNvPr>
              <p:cNvSpPr txBox="1">
                <a:spLocks/>
              </p:cNvSpPr>
              <p:nvPr/>
            </p:nvSpPr>
            <p:spPr>
              <a:xfrm>
                <a:off x="256309"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Relativistic Correction:</a:t>
                </a:r>
                <a:r>
                  <a:rPr lang="en-US" dirty="0"/>
                  <a:t> </a:t>
                </a:r>
                <a:r>
                  <a:rPr lang="en-US" b="1" dirty="0"/>
                  <a:t>the</a:t>
                </a:r>
                <a:r>
                  <a:rPr lang="en-US" dirty="0"/>
                  <a:t> </a:t>
                </a:r>
                <a14:m>
                  <m:oMath xmlns:m="http://schemas.openxmlformats.org/officeDocument/2006/math">
                    <m:d>
                      <m:dPr>
                        <m:begChr m:val="⟨"/>
                        <m:endChr m:val="⟩"/>
                        <m:ctrlPr>
                          <a:rPr lang="en-US" sz="4400" i="1" dirty="0" smtClean="0">
                            <a:latin typeface="Cambria Math" panose="02040503050406030204" pitchFamily="18" charset="0"/>
                          </a:rPr>
                        </m:ctrlPr>
                      </m:dPr>
                      <m:e>
                        <m:r>
                          <a:rPr lang="en-US" sz="4400" b="0" i="1" dirty="0" smtClean="0">
                            <a:latin typeface="Cambria Math" panose="02040503050406030204" pitchFamily="18" charset="0"/>
                          </a:rPr>
                          <m:t>1/</m:t>
                        </m:r>
                        <m:r>
                          <a:rPr lang="en-US" sz="4400" b="0" i="1" dirty="0" smtClean="0">
                            <a:latin typeface="Cambria Math" panose="02040503050406030204" pitchFamily="18" charset="0"/>
                          </a:rPr>
                          <m:t>𝑟</m:t>
                        </m:r>
                      </m:e>
                    </m:d>
                  </m:oMath>
                </a14:m>
                <a:r>
                  <a:rPr lang="en-US" sz="4400" b="1" dirty="0"/>
                  <a:t> term</a:t>
                </a:r>
                <a:endParaRPr lang="en-US" b="1" dirty="0"/>
              </a:p>
            </p:txBody>
          </p:sp>
        </mc:Choice>
        <mc:Fallback xmlns="">
          <p:sp>
            <p:nvSpPr>
              <p:cNvPr id="3" name="Title 1">
                <a:extLst>
                  <a:ext uri="{FF2B5EF4-FFF2-40B4-BE49-F238E27FC236}">
                    <a16:creationId xmlns:a16="http://schemas.microsoft.com/office/drawing/2014/main" id="{E85B0C00-E009-BAD7-1D01-306ACEC039FF}"/>
                  </a:ext>
                </a:extLst>
              </p:cNvPr>
              <p:cNvSpPr txBox="1">
                <a:spLocks noRot="1" noChangeAspect="1" noMove="1" noResize="1" noEditPoints="1" noAdjustHandles="1" noChangeArrowheads="1" noChangeShapeType="1" noTextEdit="1"/>
              </p:cNvSpPr>
              <p:nvPr/>
            </p:nvSpPr>
            <p:spPr>
              <a:xfrm>
                <a:off x="256309" y="0"/>
                <a:ext cx="10515600" cy="1325563"/>
              </a:xfrm>
              <a:prstGeom prst="rect">
                <a:avLst/>
              </a:prstGeom>
              <a:blipFill>
                <a:blip r:embed="rId2"/>
                <a:stretch>
                  <a:fillRect l="-241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23F004F-0E58-473B-1620-E9460EA7A535}"/>
              </a:ext>
            </a:extLst>
          </p:cNvPr>
          <p:cNvSpPr txBox="1"/>
          <p:nvPr/>
        </p:nvSpPr>
        <p:spPr>
          <a:xfrm>
            <a:off x="256309" y="1243223"/>
            <a:ext cx="1104661" cy="369332"/>
          </a:xfrm>
          <a:prstGeom prst="rect">
            <a:avLst/>
          </a:prstGeom>
          <a:noFill/>
        </p:spPr>
        <p:txBody>
          <a:bodyPr wrap="none" rtlCol="0">
            <a:spAutoFit/>
          </a:bodyPr>
          <a:lstStyle/>
          <a:p>
            <a:r>
              <a:rPr lang="en-US" dirty="0"/>
              <a:t>Therefore</a:t>
            </a:r>
          </a:p>
        </p:txBody>
      </p:sp>
      <p:grpSp>
        <p:nvGrpSpPr>
          <p:cNvPr id="20" name="Group 19">
            <a:extLst>
              <a:ext uri="{FF2B5EF4-FFF2-40B4-BE49-F238E27FC236}">
                <a16:creationId xmlns:a16="http://schemas.microsoft.com/office/drawing/2014/main" id="{423CCAA8-D817-02A0-28A5-73E242E92E39}"/>
              </a:ext>
            </a:extLst>
          </p:cNvPr>
          <p:cNvGrpSpPr/>
          <p:nvPr/>
        </p:nvGrpSpPr>
        <p:grpSpPr>
          <a:xfrm>
            <a:off x="1420091" y="1026525"/>
            <a:ext cx="7006156" cy="816925"/>
            <a:chOff x="1420091" y="1026525"/>
            <a:chExt cx="7006156" cy="816925"/>
          </a:xfrm>
        </p:grpSpPr>
        <p:pic>
          <p:nvPicPr>
            <p:cNvPr id="9" name="Picture 8" descr="A math equation with black text&#10;&#10;Description automatically generated">
              <a:extLst>
                <a:ext uri="{FF2B5EF4-FFF2-40B4-BE49-F238E27FC236}">
                  <a16:creationId xmlns:a16="http://schemas.microsoft.com/office/drawing/2014/main" id="{452330A2-AF35-B6C5-254E-F3E6AF23D612}"/>
                </a:ext>
              </a:extLst>
            </p:cNvPr>
            <p:cNvPicPr>
              <a:picLocks noChangeAspect="1"/>
            </p:cNvPicPr>
            <p:nvPr/>
          </p:nvPicPr>
          <p:blipFill>
            <a:blip r:embed="rId3"/>
            <a:stretch>
              <a:fillRect/>
            </a:stretch>
          </p:blipFill>
          <p:spPr>
            <a:xfrm>
              <a:off x="1420091" y="1056021"/>
              <a:ext cx="4700024" cy="771494"/>
            </a:xfrm>
            <a:prstGeom prst="rect">
              <a:avLst/>
            </a:prstGeom>
          </p:spPr>
        </p:pic>
        <p:pic>
          <p:nvPicPr>
            <p:cNvPr id="12" name="Picture 11" descr="A mathematical equation with black letters&#10;&#10;Description automatically generated">
              <a:extLst>
                <a:ext uri="{FF2B5EF4-FFF2-40B4-BE49-F238E27FC236}">
                  <a16:creationId xmlns:a16="http://schemas.microsoft.com/office/drawing/2014/main" id="{296E658A-C62C-44E2-36D1-A02D27DF8CC9}"/>
                </a:ext>
              </a:extLst>
            </p:cNvPr>
            <p:cNvPicPr>
              <a:picLocks noChangeAspect="1"/>
            </p:cNvPicPr>
            <p:nvPr/>
          </p:nvPicPr>
          <p:blipFill>
            <a:blip r:embed="rId4"/>
            <a:stretch>
              <a:fillRect/>
            </a:stretch>
          </p:blipFill>
          <p:spPr>
            <a:xfrm>
              <a:off x="6120244" y="1026525"/>
              <a:ext cx="2306003" cy="816925"/>
            </a:xfrm>
            <a:prstGeom prst="rect">
              <a:avLst/>
            </a:prstGeom>
          </p:spPr>
        </p:pic>
      </p:grpSp>
      <p:pic>
        <p:nvPicPr>
          <p:cNvPr id="14" name="Picture 13" descr="A black text with a triangle&#10;&#10;Description automatically generated">
            <a:extLst>
              <a:ext uri="{FF2B5EF4-FFF2-40B4-BE49-F238E27FC236}">
                <a16:creationId xmlns:a16="http://schemas.microsoft.com/office/drawing/2014/main" id="{D7AE476C-5308-CBD1-EA98-4B052A82BA7B}"/>
              </a:ext>
            </a:extLst>
          </p:cNvPr>
          <p:cNvPicPr>
            <a:picLocks noChangeAspect="1"/>
          </p:cNvPicPr>
          <p:nvPr/>
        </p:nvPicPr>
        <p:blipFill>
          <a:blip r:embed="rId5"/>
          <a:stretch>
            <a:fillRect/>
          </a:stretch>
        </p:blipFill>
        <p:spPr>
          <a:xfrm>
            <a:off x="2858682" y="1946611"/>
            <a:ext cx="5310853" cy="755373"/>
          </a:xfrm>
          <a:prstGeom prst="rect">
            <a:avLst/>
          </a:prstGeom>
        </p:spPr>
      </p:pic>
      <p:sp>
        <p:nvSpPr>
          <p:cNvPr id="16" name="TextBox 15">
            <a:extLst>
              <a:ext uri="{FF2B5EF4-FFF2-40B4-BE49-F238E27FC236}">
                <a16:creationId xmlns:a16="http://schemas.microsoft.com/office/drawing/2014/main" id="{171AFC49-EF71-5BF7-4B1B-5621EA55639B}"/>
              </a:ext>
            </a:extLst>
          </p:cNvPr>
          <p:cNvSpPr txBox="1"/>
          <p:nvPr/>
        </p:nvSpPr>
        <p:spPr>
          <a:xfrm>
            <a:off x="322803" y="2855778"/>
            <a:ext cx="2194575" cy="369332"/>
          </a:xfrm>
          <a:prstGeom prst="rect">
            <a:avLst/>
          </a:prstGeom>
          <a:noFill/>
        </p:spPr>
        <p:txBody>
          <a:bodyPr wrap="none" rtlCol="0">
            <a:spAutoFit/>
          </a:bodyPr>
          <a:lstStyle/>
          <a:p>
            <a:r>
              <a:rPr lang="en-US" dirty="0"/>
              <a:t>For stationary states, </a:t>
            </a:r>
          </a:p>
        </p:txBody>
      </p:sp>
      <p:pic>
        <p:nvPicPr>
          <p:cNvPr id="18" name="Picture 17" descr="A black text with a white background&#10;&#10;Description automatically generated">
            <a:extLst>
              <a:ext uri="{FF2B5EF4-FFF2-40B4-BE49-F238E27FC236}">
                <a16:creationId xmlns:a16="http://schemas.microsoft.com/office/drawing/2014/main" id="{D42EB50B-B106-C298-948F-D34446D7842C}"/>
              </a:ext>
            </a:extLst>
          </p:cNvPr>
          <p:cNvPicPr>
            <a:picLocks noChangeAspect="1"/>
          </p:cNvPicPr>
          <p:nvPr/>
        </p:nvPicPr>
        <p:blipFill>
          <a:blip r:embed="rId6"/>
          <a:stretch>
            <a:fillRect/>
          </a:stretch>
        </p:blipFill>
        <p:spPr>
          <a:xfrm>
            <a:off x="322803" y="3315287"/>
            <a:ext cx="1483730" cy="626464"/>
          </a:xfrm>
          <a:prstGeom prst="rect">
            <a:avLst/>
          </a:prstGeom>
        </p:spPr>
      </p:pic>
      <p:sp>
        <p:nvSpPr>
          <p:cNvPr id="19" name="Right Arrow 18">
            <a:extLst>
              <a:ext uri="{FF2B5EF4-FFF2-40B4-BE49-F238E27FC236}">
                <a16:creationId xmlns:a16="http://schemas.microsoft.com/office/drawing/2014/main" id="{2618BB76-4B50-D882-0ACC-253298573FFC}"/>
              </a:ext>
            </a:extLst>
          </p:cNvPr>
          <p:cNvSpPr/>
          <p:nvPr/>
        </p:nvSpPr>
        <p:spPr>
          <a:xfrm>
            <a:off x="2015140" y="3418485"/>
            <a:ext cx="393764" cy="4424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620CE3E-0398-776E-4D86-B699B59ED790}"/>
              </a:ext>
            </a:extLst>
          </p:cNvPr>
          <p:cNvSpPr txBox="1"/>
          <p:nvPr/>
        </p:nvSpPr>
        <p:spPr>
          <a:xfrm>
            <a:off x="8426247" y="1222531"/>
            <a:ext cx="1695657" cy="369332"/>
          </a:xfrm>
          <a:prstGeom prst="rect">
            <a:avLst/>
          </a:prstGeom>
          <a:noFill/>
        </p:spPr>
        <p:txBody>
          <a:bodyPr wrap="none" rtlCol="0">
            <a:spAutoFit/>
          </a:bodyPr>
          <a:lstStyle/>
          <a:p>
            <a:r>
              <a:rPr lang="en-US" dirty="0"/>
              <a:t>and one obtains</a:t>
            </a:r>
          </a:p>
        </p:txBody>
      </p:sp>
      <p:pic>
        <p:nvPicPr>
          <p:cNvPr id="23" name="Picture 22" descr="A black and white math symbol&#10;&#10;Description automatically generated">
            <a:extLst>
              <a:ext uri="{FF2B5EF4-FFF2-40B4-BE49-F238E27FC236}">
                <a16:creationId xmlns:a16="http://schemas.microsoft.com/office/drawing/2014/main" id="{BA851805-7B3B-A8C6-72EE-83DE3A301AFC}"/>
              </a:ext>
            </a:extLst>
          </p:cNvPr>
          <p:cNvPicPr>
            <a:picLocks noChangeAspect="1"/>
          </p:cNvPicPr>
          <p:nvPr/>
        </p:nvPicPr>
        <p:blipFill>
          <a:blip r:embed="rId7"/>
          <a:stretch>
            <a:fillRect/>
          </a:stretch>
        </p:blipFill>
        <p:spPr>
          <a:xfrm>
            <a:off x="2534538" y="3386767"/>
            <a:ext cx="2108200" cy="520700"/>
          </a:xfrm>
          <a:prstGeom prst="rect">
            <a:avLst/>
          </a:prstGeom>
        </p:spPr>
      </p:pic>
      <p:sp>
        <p:nvSpPr>
          <p:cNvPr id="24" name="TextBox 23">
            <a:extLst>
              <a:ext uri="{FF2B5EF4-FFF2-40B4-BE49-F238E27FC236}">
                <a16:creationId xmlns:a16="http://schemas.microsoft.com/office/drawing/2014/main" id="{EA368066-8F1C-322E-8807-86007C488864}"/>
              </a:ext>
            </a:extLst>
          </p:cNvPr>
          <p:cNvSpPr txBox="1"/>
          <p:nvPr/>
        </p:nvSpPr>
        <p:spPr>
          <a:xfrm>
            <a:off x="271039" y="4120848"/>
            <a:ext cx="4481868" cy="369332"/>
          </a:xfrm>
          <a:prstGeom prst="rect">
            <a:avLst/>
          </a:prstGeom>
          <a:noFill/>
        </p:spPr>
        <p:txBody>
          <a:bodyPr wrap="none" rtlCol="0">
            <a:spAutoFit/>
          </a:bodyPr>
          <a:lstStyle/>
          <a:p>
            <a:r>
              <a:rPr lang="en-US" dirty="0"/>
              <a:t>If we consider the case of the hydrogen atom:</a:t>
            </a:r>
          </a:p>
        </p:txBody>
      </p:sp>
      <p:pic>
        <p:nvPicPr>
          <p:cNvPr id="26" name="Picture 25">
            <a:extLst>
              <a:ext uri="{FF2B5EF4-FFF2-40B4-BE49-F238E27FC236}">
                <a16:creationId xmlns:a16="http://schemas.microsoft.com/office/drawing/2014/main" id="{CB4D75A0-2D07-AE8B-2E9B-544346BE842D}"/>
              </a:ext>
            </a:extLst>
          </p:cNvPr>
          <p:cNvPicPr>
            <a:picLocks noChangeAspect="1"/>
          </p:cNvPicPr>
          <p:nvPr/>
        </p:nvPicPr>
        <p:blipFill>
          <a:blip r:embed="rId8"/>
          <a:stretch>
            <a:fillRect/>
          </a:stretch>
        </p:blipFill>
        <p:spPr>
          <a:xfrm>
            <a:off x="4752907" y="3932951"/>
            <a:ext cx="6285473" cy="733635"/>
          </a:xfrm>
          <a:prstGeom prst="rect">
            <a:avLst/>
          </a:prstGeom>
        </p:spPr>
      </p:pic>
      <p:pic>
        <p:nvPicPr>
          <p:cNvPr id="28" name="Picture 27" descr="A black line with a white background&#10;&#10;Description automatically generated with medium confidence">
            <a:extLst>
              <a:ext uri="{FF2B5EF4-FFF2-40B4-BE49-F238E27FC236}">
                <a16:creationId xmlns:a16="http://schemas.microsoft.com/office/drawing/2014/main" id="{A11CA01B-F97C-7306-A9BC-AB9641450298}"/>
              </a:ext>
            </a:extLst>
          </p:cNvPr>
          <p:cNvPicPr>
            <a:picLocks noChangeAspect="1"/>
          </p:cNvPicPr>
          <p:nvPr/>
        </p:nvPicPr>
        <p:blipFill>
          <a:blip r:embed="rId9"/>
          <a:stretch>
            <a:fillRect/>
          </a:stretch>
        </p:blipFill>
        <p:spPr>
          <a:xfrm>
            <a:off x="1360970" y="4607809"/>
            <a:ext cx="1483730" cy="509017"/>
          </a:xfrm>
          <a:prstGeom prst="rect">
            <a:avLst/>
          </a:prstGeom>
        </p:spPr>
      </p:pic>
      <p:pic>
        <p:nvPicPr>
          <p:cNvPr id="30" name="Picture 29" descr="A black letter with a hexagon and square in center&#10;&#10;Description automatically generated">
            <a:extLst>
              <a:ext uri="{FF2B5EF4-FFF2-40B4-BE49-F238E27FC236}">
                <a16:creationId xmlns:a16="http://schemas.microsoft.com/office/drawing/2014/main" id="{28B6D7DF-262E-CB87-CF5F-8728687E65D9}"/>
              </a:ext>
            </a:extLst>
          </p:cNvPr>
          <p:cNvPicPr>
            <a:picLocks noChangeAspect="1"/>
          </p:cNvPicPr>
          <p:nvPr/>
        </p:nvPicPr>
        <p:blipFill>
          <a:blip r:embed="rId10"/>
          <a:stretch>
            <a:fillRect/>
          </a:stretch>
        </p:blipFill>
        <p:spPr>
          <a:xfrm>
            <a:off x="3666392" y="4703561"/>
            <a:ext cx="1746216" cy="404611"/>
          </a:xfrm>
          <a:prstGeom prst="rect">
            <a:avLst/>
          </a:prstGeom>
        </p:spPr>
      </p:pic>
      <p:sp>
        <p:nvSpPr>
          <p:cNvPr id="31" name="TextBox 30">
            <a:extLst>
              <a:ext uri="{FF2B5EF4-FFF2-40B4-BE49-F238E27FC236}">
                <a16:creationId xmlns:a16="http://schemas.microsoft.com/office/drawing/2014/main" id="{A2E27247-CAC1-8EC7-39F5-CAA4C2B1BE59}"/>
              </a:ext>
            </a:extLst>
          </p:cNvPr>
          <p:cNvSpPr txBox="1"/>
          <p:nvPr/>
        </p:nvSpPr>
        <p:spPr>
          <a:xfrm>
            <a:off x="271039" y="4677652"/>
            <a:ext cx="3395353" cy="369332"/>
          </a:xfrm>
          <a:prstGeom prst="rect">
            <a:avLst/>
          </a:prstGeom>
          <a:noFill/>
        </p:spPr>
        <p:txBody>
          <a:bodyPr wrap="none" rtlCol="0">
            <a:spAutoFit/>
          </a:bodyPr>
          <a:lstStyle/>
          <a:p>
            <a:r>
              <a:rPr lang="en-US" dirty="0"/>
              <a:t>Therefore,                             .      But</a:t>
            </a:r>
          </a:p>
        </p:txBody>
      </p:sp>
      <p:pic>
        <p:nvPicPr>
          <p:cNvPr id="33" name="Picture 32">
            <a:extLst>
              <a:ext uri="{FF2B5EF4-FFF2-40B4-BE49-F238E27FC236}">
                <a16:creationId xmlns:a16="http://schemas.microsoft.com/office/drawing/2014/main" id="{215FD7AD-7E89-0064-4E63-1295F14D8364}"/>
              </a:ext>
            </a:extLst>
          </p:cNvPr>
          <p:cNvPicPr>
            <a:picLocks noChangeAspect="1"/>
          </p:cNvPicPr>
          <p:nvPr/>
        </p:nvPicPr>
        <p:blipFill>
          <a:blip r:embed="rId11"/>
          <a:stretch>
            <a:fillRect/>
          </a:stretch>
        </p:blipFill>
        <p:spPr>
          <a:xfrm>
            <a:off x="2534538" y="5245175"/>
            <a:ext cx="5164441" cy="405939"/>
          </a:xfrm>
          <a:prstGeom prst="rect">
            <a:avLst/>
          </a:prstGeom>
        </p:spPr>
      </p:pic>
      <p:pic>
        <p:nvPicPr>
          <p:cNvPr id="35" name="Picture 34" descr="A math equations with numbers&#10;&#10;Description automatically generated with medium confidence">
            <a:extLst>
              <a:ext uri="{FF2B5EF4-FFF2-40B4-BE49-F238E27FC236}">
                <a16:creationId xmlns:a16="http://schemas.microsoft.com/office/drawing/2014/main" id="{28C0AABD-35AD-5E33-C9B5-37375D36F1CF}"/>
              </a:ext>
            </a:extLst>
          </p:cNvPr>
          <p:cNvPicPr>
            <a:picLocks noChangeAspect="1"/>
          </p:cNvPicPr>
          <p:nvPr/>
        </p:nvPicPr>
        <p:blipFill>
          <a:blip r:embed="rId12"/>
          <a:stretch>
            <a:fillRect/>
          </a:stretch>
        </p:blipFill>
        <p:spPr>
          <a:xfrm>
            <a:off x="1084806" y="5801979"/>
            <a:ext cx="3209069" cy="891408"/>
          </a:xfrm>
          <a:prstGeom prst="rect">
            <a:avLst/>
          </a:prstGeom>
        </p:spPr>
      </p:pic>
      <p:sp>
        <p:nvSpPr>
          <p:cNvPr id="36" name="TextBox 35">
            <a:extLst>
              <a:ext uri="{FF2B5EF4-FFF2-40B4-BE49-F238E27FC236}">
                <a16:creationId xmlns:a16="http://schemas.microsoft.com/office/drawing/2014/main" id="{261B0321-9F3C-5372-593E-E06C31751058}"/>
              </a:ext>
            </a:extLst>
          </p:cNvPr>
          <p:cNvSpPr txBox="1"/>
          <p:nvPr/>
        </p:nvSpPr>
        <p:spPr>
          <a:xfrm>
            <a:off x="305234" y="6050418"/>
            <a:ext cx="779572" cy="369332"/>
          </a:xfrm>
          <a:prstGeom prst="rect">
            <a:avLst/>
          </a:prstGeom>
          <a:noFill/>
        </p:spPr>
        <p:txBody>
          <a:bodyPr wrap="none" rtlCol="0">
            <a:spAutoFit/>
          </a:bodyPr>
          <a:lstStyle/>
          <a:p>
            <a:r>
              <a:rPr lang="en-US" dirty="0"/>
              <a:t>where</a:t>
            </a:r>
          </a:p>
        </p:txBody>
      </p:sp>
      <p:pic>
        <p:nvPicPr>
          <p:cNvPr id="37" name="Picture 36" descr="A black and white math equation&#10;&#10;Description automatically generated with medium confidence">
            <a:extLst>
              <a:ext uri="{FF2B5EF4-FFF2-40B4-BE49-F238E27FC236}">
                <a16:creationId xmlns:a16="http://schemas.microsoft.com/office/drawing/2014/main" id="{B58D2801-3FD9-19E9-1813-B9213464D920}"/>
              </a:ext>
            </a:extLst>
          </p:cNvPr>
          <p:cNvPicPr>
            <a:picLocks noChangeAspect="1"/>
          </p:cNvPicPr>
          <p:nvPr/>
        </p:nvPicPr>
        <p:blipFill>
          <a:blip r:embed="rId13"/>
          <a:stretch>
            <a:fillRect/>
          </a:stretch>
        </p:blipFill>
        <p:spPr>
          <a:xfrm>
            <a:off x="5116758" y="5776493"/>
            <a:ext cx="1366014" cy="948054"/>
          </a:xfrm>
          <a:prstGeom prst="rect">
            <a:avLst/>
          </a:prstGeom>
        </p:spPr>
      </p:pic>
      <p:sp>
        <p:nvSpPr>
          <p:cNvPr id="38" name="Right Arrow 37">
            <a:extLst>
              <a:ext uri="{FF2B5EF4-FFF2-40B4-BE49-F238E27FC236}">
                <a16:creationId xmlns:a16="http://schemas.microsoft.com/office/drawing/2014/main" id="{496BB4F1-A005-7D3E-B5F9-CBE5A1270B98}"/>
              </a:ext>
            </a:extLst>
          </p:cNvPr>
          <p:cNvSpPr/>
          <p:nvPr/>
        </p:nvSpPr>
        <p:spPr>
          <a:xfrm>
            <a:off x="4508434" y="6050418"/>
            <a:ext cx="393764" cy="4424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7292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743A6076-6F43-9808-5CF4-72C56C6D2A99}"/>
                  </a:ext>
                </a:extLst>
              </p:cNvPr>
              <p:cNvSpPr txBox="1">
                <a:spLocks/>
              </p:cNvSpPr>
              <p:nvPr/>
            </p:nvSpPr>
            <p:spPr>
              <a:xfrm>
                <a:off x="256309"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Relativistic Correction: the </a:t>
                </a:r>
                <a14:m>
                  <m:oMath xmlns:m="http://schemas.openxmlformats.org/officeDocument/2006/math">
                    <m:d>
                      <m:dPr>
                        <m:begChr m:val="⟨"/>
                        <m:endChr m:val="⟩"/>
                        <m:ctrlPr>
                          <a:rPr lang="en-US" sz="3600" b="1" i="1" smtClean="0">
                            <a:latin typeface="Cambria Math" panose="02040503050406030204" pitchFamily="18" charset="0"/>
                          </a:rPr>
                        </m:ctrlPr>
                      </m:dPr>
                      <m:e>
                        <m:r>
                          <a:rPr lang="en-US" sz="3600" b="0" i="1" smtClean="0">
                            <a:latin typeface="Cambria Math" panose="02040503050406030204" pitchFamily="18" charset="0"/>
                          </a:rPr>
                          <m:t>1/</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𝑟</m:t>
                            </m:r>
                          </m:e>
                          <m:sup>
                            <m:r>
                              <a:rPr lang="en-US" sz="3600" b="0" i="1" smtClean="0">
                                <a:latin typeface="Cambria Math" panose="02040503050406030204" pitchFamily="18" charset="0"/>
                              </a:rPr>
                              <m:t>2</m:t>
                            </m:r>
                          </m:sup>
                        </m:sSup>
                      </m:e>
                    </m:d>
                  </m:oMath>
                </a14:m>
                <a:r>
                  <a:rPr lang="en-US" sz="3600" b="1" dirty="0"/>
                  <a:t> term</a:t>
                </a:r>
              </a:p>
            </p:txBody>
          </p:sp>
        </mc:Choice>
        <mc:Fallback xmlns="">
          <p:sp>
            <p:nvSpPr>
              <p:cNvPr id="3" name="Title 1">
                <a:extLst>
                  <a:ext uri="{FF2B5EF4-FFF2-40B4-BE49-F238E27FC236}">
                    <a16:creationId xmlns:a16="http://schemas.microsoft.com/office/drawing/2014/main" id="{743A6076-6F43-9808-5CF4-72C56C6D2A99}"/>
                  </a:ext>
                </a:extLst>
              </p:cNvPr>
              <p:cNvSpPr txBox="1">
                <a:spLocks noRot="1" noChangeAspect="1" noMove="1" noResize="1" noEditPoints="1" noAdjustHandles="1" noChangeArrowheads="1" noChangeShapeType="1" noTextEdit="1"/>
              </p:cNvSpPr>
              <p:nvPr/>
            </p:nvSpPr>
            <p:spPr>
              <a:xfrm>
                <a:off x="256309" y="0"/>
                <a:ext cx="10515600" cy="1325563"/>
              </a:xfrm>
              <a:prstGeom prst="rect">
                <a:avLst/>
              </a:prstGeom>
              <a:blipFill>
                <a:blip r:embed="rId2"/>
                <a:stretch>
                  <a:fillRect l="-241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A4B47EC-A66E-EEF4-7DD6-1B426C11B484}"/>
              </a:ext>
            </a:extLst>
          </p:cNvPr>
          <p:cNvPicPr>
            <a:picLocks noChangeAspect="1"/>
          </p:cNvPicPr>
          <p:nvPr/>
        </p:nvPicPr>
        <p:blipFill>
          <a:blip r:embed="rId3"/>
          <a:stretch>
            <a:fillRect/>
          </a:stretch>
        </p:blipFill>
        <p:spPr>
          <a:xfrm>
            <a:off x="2466109" y="1569315"/>
            <a:ext cx="6096000" cy="7112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DA727D1-484F-8EE6-CBBB-609EC2795C43}"/>
                  </a:ext>
                </a:extLst>
              </p:cNvPr>
              <p:cNvSpPr txBox="1"/>
              <p:nvPr/>
            </p:nvSpPr>
            <p:spPr>
              <a:xfrm>
                <a:off x="256309" y="1140897"/>
                <a:ext cx="9832372" cy="369332"/>
              </a:xfrm>
              <a:prstGeom prst="rect">
                <a:avLst/>
              </a:prstGeom>
              <a:noFill/>
            </p:spPr>
            <p:txBody>
              <a:bodyPr wrap="none" rtlCol="0">
                <a:spAutoFit/>
              </a:bodyPr>
              <a:lstStyle/>
              <a:p>
                <a:r>
                  <a:rPr lang="en-US" dirty="0"/>
                  <a:t>The calculation of </a:t>
                </a:r>
                <a14:m>
                  <m:oMath xmlns:m="http://schemas.openxmlformats.org/officeDocument/2006/math">
                    <m:d>
                      <m:dPr>
                        <m:begChr m:val="⟨"/>
                        <m:endChr m:val="⟩"/>
                        <m:ctrlPr>
                          <a:rPr lang="en-US" sz="1800" b="1" i="1" smtClean="0">
                            <a:latin typeface="Cambria Math" panose="02040503050406030204" pitchFamily="18" charset="0"/>
                          </a:rPr>
                        </m:ctrlPr>
                      </m:dPr>
                      <m:e>
                        <m:r>
                          <a:rPr lang="en-US" sz="1800" b="0" i="1" smtClean="0">
                            <a:latin typeface="Cambria Math" panose="02040503050406030204" pitchFamily="18" charset="0"/>
                          </a:rPr>
                          <m:t>1/</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𝑟</m:t>
                            </m:r>
                          </m:e>
                          <m:sup>
                            <m:r>
                              <a:rPr lang="en-US" sz="1800" b="0" i="1" smtClean="0">
                                <a:latin typeface="Cambria Math" panose="02040503050406030204" pitchFamily="18" charset="0"/>
                              </a:rPr>
                              <m:t>2</m:t>
                            </m:r>
                          </m:sup>
                        </m:sSup>
                      </m:e>
                    </m:d>
                  </m:oMath>
                </a14:m>
                <a:r>
                  <a:rPr lang="en-US" dirty="0"/>
                  <a:t> requires more sophistication. We start recalling that the radial TISE equation is</a:t>
                </a:r>
              </a:p>
            </p:txBody>
          </p:sp>
        </mc:Choice>
        <mc:Fallback xmlns="">
          <p:sp>
            <p:nvSpPr>
              <p:cNvPr id="5" name="TextBox 4">
                <a:extLst>
                  <a:ext uri="{FF2B5EF4-FFF2-40B4-BE49-F238E27FC236}">
                    <a16:creationId xmlns:a16="http://schemas.microsoft.com/office/drawing/2014/main" id="{BDA727D1-484F-8EE6-CBBB-609EC2795C43}"/>
                  </a:ext>
                </a:extLst>
              </p:cNvPr>
              <p:cNvSpPr txBox="1">
                <a:spLocks noRot="1" noChangeAspect="1" noMove="1" noResize="1" noEditPoints="1" noAdjustHandles="1" noChangeArrowheads="1" noChangeShapeType="1" noTextEdit="1"/>
              </p:cNvSpPr>
              <p:nvPr/>
            </p:nvSpPr>
            <p:spPr>
              <a:xfrm>
                <a:off x="256309" y="1140897"/>
                <a:ext cx="9832372" cy="369332"/>
              </a:xfrm>
              <a:prstGeom prst="rect">
                <a:avLst/>
              </a:prstGeom>
              <a:blipFill>
                <a:blip r:embed="rId4"/>
                <a:stretch>
                  <a:fillRect l="-516" t="-6452" r="-387" b="-22581"/>
                </a:stretch>
              </a:blipFill>
            </p:spPr>
            <p:txBody>
              <a:bodyPr/>
              <a:lstStyle/>
              <a:p>
                <a:r>
                  <a:rPr lang="en-US">
                    <a:noFill/>
                  </a:rPr>
                  <a:t> </a:t>
                </a:r>
              </a:p>
            </p:txBody>
          </p:sp>
        </mc:Fallback>
      </mc:AlternateContent>
      <p:pic>
        <p:nvPicPr>
          <p:cNvPr id="7" name="Picture 6" descr="A math problem with numbers&#10;&#10;Description automatically generated with medium confidence">
            <a:extLst>
              <a:ext uri="{FF2B5EF4-FFF2-40B4-BE49-F238E27FC236}">
                <a16:creationId xmlns:a16="http://schemas.microsoft.com/office/drawing/2014/main" id="{7D8C84CD-FAC7-C42E-22C5-C116779FAA81}"/>
              </a:ext>
            </a:extLst>
          </p:cNvPr>
          <p:cNvPicPr>
            <a:picLocks noChangeAspect="1"/>
          </p:cNvPicPr>
          <p:nvPr/>
        </p:nvPicPr>
        <p:blipFill>
          <a:blip r:embed="rId5"/>
          <a:stretch>
            <a:fillRect/>
          </a:stretch>
        </p:blipFill>
        <p:spPr>
          <a:xfrm>
            <a:off x="3266209" y="2790431"/>
            <a:ext cx="4495800" cy="711200"/>
          </a:xfrm>
          <a:prstGeom prst="rect">
            <a:avLst/>
          </a:prstGeom>
        </p:spPr>
      </p:pic>
      <p:sp>
        <p:nvSpPr>
          <p:cNvPr id="12" name="TextBox 11">
            <a:extLst>
              <a:ext uri="{FF2B5EF4-FFF2-40B4-BE49-F238E27FC236}">
                <a16:creationId xmlns:a16="http://schemas.microsoft.com/office/drawing/2014/main" id="{08E513BF-BCA7-C1BE-7A19-A69690954F12}"/>
              </a:ext>
            </a:extLst>
          </p:cNvPr>
          <p:cNvSpPr txBox="1"/>
          <p:nvPr/>
        </p:nvSpPr>
        <p:spPr>
          <a:xfrm>
            <a:off x="256309" y="2339601"/>
            <a:ext cx="6539098" cy="369332"/>
          </a:xfrm>
          <a:prstGeom prst="rect">
            <a:avLst/>
          </a:prstGeom>
          <a:noFill/>
        </p:spPr>
        <p:txBody>
          <a:bodyPr wrap="none" rtlCol="0">
            <a:spAutoFit/>
          </a:bodyPr>
          <a:lstStyle/>
          <a:p>
            <a:r>
              <a:rPr lang="en-US" dirty="0"/>
              <a:t>from which one deduces that for hydrogen, the radial Hamiltonian is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D085C24-5078-A0A9-8294-46E3C022E117}"/>
                  </a:ext>
                </a:extLst>
              </p:cNvPr>
              <p:cNvSpPr txBox="1"/>
              <p:nvPr/>
            </p:nvSpPr>
            <p:spPr>
              <a:xfrm>
                <a:off x="188259" y="3538305"/>
                <a:ext cx="11355224" cy="646331"/>
              </a:xfrm>
              <a:prstGeom prst="rect">
                <a:avLst/>
              </a:prstGeom>
              <a:noFill/>
            </p:spPr>
            <p:txBody>
              <a:bodyPr wrap="none" rtlCol="0">
                <a:spAutoFit/>
              </a:bodyPr>
              <a:lstStyle/>
              <a:p>
                <a:r>
                  <a:rPr lang="en-US" dirty="0"/>
                  <a:t>This expression depends on the quantum number </a:t>
                </a:r>
                <a14:m>
                  <m:oMath xmlns:m="http://schemas.openxmlformats.org/officeDocument/2006/math">
                    <m:r>
                      <a:rPr lang="en-US" i="1" dirty="0" smtClean="0">
                        <a:latin typeface="Cambria Math" panose="02040503050406030204" pitchFamily="18" charset="0"/>
                      </a:rPr>
                      <m:t>𝑙</m:t>
                    </m:r>
                    <m:r>
                      <a:rPr lang="en-US" b="0" i="0" dirty="0" smtClean="0">
                        <a:latin typeface="Cambria Math" panose="02040503050406030204" pitchFamily="18" charset="0"/>
                      </a:rPr>
                      <m:t>.</m:t>
                    </m:r>
                  </m:oMath>
                </a14:m>
                <a:r>
                  <a:rPr lang="en-US" dirty="0"/>
                  <a:t> Promoting </a:t>
                </a:r>
                <a14:m>
                  <m:oMath xmlns:m="http://schemas.openxmlformats.org/officeDocument/2006/math">
                    <m:r>
                      <a:rPr lang="en-US" i="1" dirty="0">
                        <a:latin typeface="Cambria Math" panose="02040503050406030204" pitchFamily="18" charset="0"/>
                      </a:rPr>
                      <m:t>𝑙</m:t>
                    </m:r>
                    <m:r>
                      <a:rPr lang="en-US" i="1" dirty="0">
                        <a:latin typeface="Cambria Math" panose="02040503050406030204" pitchFamily="18" charset="0"/>
                      </a:rPr>
                      <m:t> </m:t>
                    </m:r>
                  </m:oMath>
                </a14:m>
                <a:r>
                  <a:rPr lang="en-US" dirty="0"/>
                  <a:t>to be a continuous parameter allows for the derivative </a:t>
                </a:r>
              </a:p>
              <a:p>
                <a:r>
                  <a:rPr lang="en-US" dirty="0"/>
                  <a:t>of the Hamiltonian to be taken:  </a:t>
                </a:r>
              </a:p>
            </p:txBody>
          </p:sp>
        </mc:Choice>
        <mc:Fallback xmlns="">
          <p:sp>
            <p:nvSpPr>
              <p:cNvPr id="15" name="TextBox 14">
                <a:extLst>
                  <a:ext uri="{FF2B5EF4-FFF2-40B4-BE49-F238E27FC236}">
                    <a16:creationId xmlns:a16="http://schemas.microsoft.com/office/drawing/2014/main" id="{7D085C24-5078-A0A9-8294-46E3C022E117}"/>
                  </a:ext>
                </a:extLst>
              </p:cNvPr>
              <p:cNvSpPr txBox="1">
                <a:spLocks noRot="1" noChangeAspect="1" noMove="1" noResize="1" noEditPoints="1" noAdjustHandles="1" noChangeArrowheads="1" noChangeShapeType="1" noTextEdit="1"/>
              </p:cNvSpPr>
              <p:nvPr/>
            </p:nvSpPr>
            <p:spPr>
              <a:xfrm>
                <a:off x="188259" y="3538305"/>
                <a:ext cx="11355224" cy="646331"/>
              </a:xfrm>
              <a:prstGeom prst="rect">
                <a:avLst/>
              </a:prstGeom>
              <a:blipFill>
                <a:blip r:embed="rId6"/>
                <a:stretch>
                  <a:fillRect l="-446" t="-3846" b="-13462"/>
                </a:stretch>
              </a:blipFill>
            </p:spPr>
            <p:txBody>
              <a:bodyPr/>
              <a:lstStyle/>
              <a:p>
                <a:r>
                  <a:rPr lang="en-US">
                    <a:noFill/>
                  </a:rPr>
                  <a:t> </a:t>
                </a:r>
              </a:p>
            </p:txBody>
          </p:sp>
        </mc:Fallback>
      </mc:AlternateContent>
      <p:pic>
        <p:nvPicPr>
          <p:cNvPr id="20" name="Picture 19" descr="A mathematical equation with numbers and symbols&#10;&#10;Description automatically generated">
            <a:extLst>
              <a:ext uri="{FF2B5EF4-FFF2-40B4-BE49-F238E27FC236}">
                <a16:creationId xmlns:a16="http://schemas.microsoft.com/office/drawing/2014/main" id="{EDC4A980-7DB4-68A8-3419-B429F786937C}"/>
              </a:ext>
            </a:extLst>
          </p:cNvPr>
          <p:cNvPicPr>
            <a:picLocks noChangeAspect="1"/>
          </p:cNvPicPr>
          <p:nvPr/>
        </p:nvPicPr>
        <p:blipFill>
          <a:blip r:embed="rId7"/>
          <a:stretch>
            <a:fillRect/>
          </a:stretch>
        </p:blipFill>
        <p:spPr>
          <a:xfrm>
            <a:off x="188259" y="4265455"/>
            <a:ext cx="2133600" cy="762000"/>
          </a:xfrm>
          <a:prstGeom prst="rect">
            <a:avLst/>
          </a:prstGeom>
        </p:spPr>
      </p:pic>
      <p:sp>
        <p:nvSpPr>
          <p:cNvPr id="25" name="TextBox 24">
            <a:extLst>
              <a:ext uri="{FF2B5EF4-FFF2-40B4-BE49-F238E27FC236}">
                <a16:creationId xmlns:a16="http://schemas.microsoft.com/office/drawing/2014/main" id="{052D26F7-D86E-EC05-9345-40B286897984}"/>
              </a:ext>
            </a:extLst>
          </p:cNvPr>
          <p:cNvSpPr txBox="1"/>
          <p:nvPr/>
        </p:nvSpPr>
        <p:spPr>
          <a:xfrm>
            <a:off x="2592429" y="4461789"/>
            <a:ext cx="5479129" cy="369332"/>
          </a:xfrm>
          <a:prstGeom prst="rect">
            <a:avLst/>
          </a:prstGeom>
          <a:noFill/>
        </p:spPr>
        <p:txBody>
          <a:bodyPr wrap="none" rtlCol="0">
            <a:spAutoFit/>
          </a:bodyPr>
          <a:lstStyle/>
          <a:p>
            <a:r>
              <a:rPr lang="en-US" dirty="0"/>
              <a:t>At this point we use the Hellmann-Feynman theorem(*):</a:t>
            </a:r>
          </a:p>
        </p:txBody>
      </p:sp>
      <p:pic>
        <p:nvPicPr>
          <p:cNvPr id="29" name="Picture 28" descr="A math equations with numbers and symbols&#10;&#10;Description automatically generated">
            <a:extLst>
              <a:ext uri="{FF2B5EF4-FFF2-40B4-BE49-F238E27FC236}">
                <a16:creationId xmlns:a16="http://schemas.microsoft.com/office/drawing/2014/main" id="{AFC6F5EE-B596-5900-CBCF-D6E6A0F5E7CC}"/>
              </a:ext>
            </a:extLst>
          </p:cNvPr>
          <p:cNvPicPr>
            <a:picLocks noChangeAspect="1"/>
          </p:cNvPicPr>
          <p:nvPr/>
        </p:nvPicPr>
        <p:blipFill>
          <a:blip r:embed="rId8"/>
          <a:stretch>
            <a:fillRect/>
          </a:stretch>
        </p:blipFill>
        <p:spPr>
          <a:xfrm>
            <a:off x="3404822" y="4939535"/>
            <a:ext cx="4218573" cy="1259368"/>
          </a:xfrm>
          <a:prstGeom prst="rect">
            <a:avLst/>
          </a:prstGeom>
        </p:spPr>
      </p:pic>
      <p:pic>
        <p:nvPicPr>
          <p:cNvPr id="38" name="Picture 37" descr="A mathematical equation with numbers and symbols&#10;&#10;Description automatically generated">
            <a:extLst>
              <a:ext uri="{FF2B5EF4-FFF2-40B4-BE49-F238E27FC236}">
                <a16:creationId xmlns:a16="http://schemas.microsoft.com/office/drawing/2014/main" id="{32C287B4-EBF9-575F-CD49-9063EF863165}"/>
              </a:ext>
            </a:extLst>
          </p:cNvPr>
          <p:cNvPicPr>
            <a:picLocks noChangeAspect="1"/>
          </p:cNvPicPr>
          <p:nvPr/>
        </p:nvPicPr>
        <p:blipFill>
          <a:blip r:embed="rId9"/>
          <a:stretch>
            <a:fillRect/>
          </a:stretch>
        </p:blipFill>
        <p:spPr>
          <a:xfrm>
            <a:off x="8183350" y="4233705"/>
            <a:ext cx="2298700" cy="825500"/>
          </a:xfrm>
          <a:prstGeom prst="rect">
            <a:avLst/>
          </a:prstGeom>
        </p:spPr>
      </p:pic>
      <p:pic>
        <p:nvPicPr>
          <p:cNvPr id="43" name="Picture 42">
            <a:extLst>
              <a:ext uri="{FF2B5EF4-FFF2-40B4-BE49-F238E27FC236}">
                <a16:creationId xmlns:a16="http://schemas.microsoft.com/office/drawing/2014/main" id="{42F3EDA7-DF8B-7AB5-7130-AB82710BD6FD}"/>
              </a:ext>
            </a:extLst>
          </p:cNvPr>
          <p:cNvPicPr>
            <a:picLocks noChangeAspect="1"/>
          </p:cNvPicPr>
          <p:nvPr/>
        </p:nvPicPr>
        <p:blipFill>
          <a:blip r:embed="rId10"/>
          <a:stretch>
            <a:fillRect/>
          </a:stretch>
        </p:blipFill>
        <p:spPr>
          <a:xfrm>
            <a:off x="9088120" y="2938634"/>
            <a:ext cx="1208024" cy="395353"/>
          </a:xfrm>
          <a:prstGeom prst="rect">
            <a:avLst/>
          </a:prstGeom>
        </p:spPr>
      </p:pic>
      <p:sp>
        <p:nvSpPr>
          <p:cNvPr id="44" name="TextBox 43">
            <a:extLst>
              <a:ext uri="{FF2B5EF4-FFF2-40B4-BE49-F238E27FC236}">
                <a16:creationId xmlns:a16="http://schemas.microsoft.com/office/drawing/2014/main" id="{B282D91E-7DF6-D458-4112-22E97064318A}"/>
              </a:ext>
            </a:extLst>
          </p:cNvPr>
          <p:cNvSpPr txBox="1"/>
          <p:nvPr/>
        </p:nvSpPr>
        <p:spPr>
          <a:xfrm>
            <a:off x="10296144" y="2923756"/>
            <a:ext cx="1651414" cy="369332"/>
          </a:xfrm>
          <a:prstGeom prst="rect">
            <a:avLst/>
          </a:prstGeom>
          <a:noFill/>
        </p:spPr>
        <p:txBody>
          <a:bodyPr wrap="none" rtlCol="0">
            <a:spAutoFit/>
          </a:bodyPr>
          <a:lstStyle/>
          <a:p>
            <a:r>
              <a:rPr lang="en-US" dirty="0"/>
              <a:t>= reduced mass</a:t>
            </a:r>
          </a:p>
        </p:txBody>
      </p:sp>
      <p:sp>
        <p:nvSpPr>
          <p:cNvPr id="45" name="TextBox 44">
            <a:extLst>
              <a:ext uri="{FF2B5EF4-FFF2-40B4-BE49-F238E27FC236}">
                <a16:creationId xmlns:a16="http://schemas.microsoft.com/office/drawing/2014/main" id="{588A4DB9-EFCD-B7A9-E9FB-2E56D1967235}"/>
              </a:ext>
            </a:extLst>
          </p:cNvPr>
          <p:cNvSpPr txBox="1"/>
          <p:nvPr/>
        </p:nvSpPr>
        <p:spPr>
          <a:xfrm>
            <a:off x="188259" y="6307317"/>
            <a:ext cx="5484450" cy="369332"/>
          </a:xfrm>
          <a:prstGeom prst="rect">
            <a:avLst/>
          </a:prstGeom>
          <a:noFill/>
        </p:spPr>
        <p:txBody>
          <a:bodyPr wrap="none" rtlCol="0">
            <a:spAutoFit/>
          </a:bodyPr>
          <a:lstStyle/>
          <a:p>
            <a:r>
              <a:rPr lang="en-US" dirty="0"/>
              <a:t>* We’ll prove the theorem at the end of this discussion.</a:t>
            </a:r>
          </a:p>
        </p:txBody>
      </p:sp>
    </p:spTree>
    <p:extLst>
      <p:ext uri="{BB962C8B-B14F-4D97-AF65-F5344CB8AC3E}">
        <p14:creationId xmlns:p14="http://schemas.microsoft.com/office/powerpoint/2010/main" val="2944954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itle 1">
                <a:extLst>
                  <a:ext uri="{FF2B5EF4-FFF2-40B4-BE49-F238E27FC236}">
                    <a16:creationId xmlns:a16="http://schemas.microsoft.com/office/drawing/2014/main" id="{2A2898EC-5F93-0AFC-638B-2DD3AB94EC59}"/>
                  </a:ext>
                </a:extLst>
              </p:cNvPr>
              <p:cNvSpPr txBox="1">
                <a:spLocks/>
              </p:cNvSpPr>
              <p:nvPr/>
            </p:nvSpPr>
            <p:spPr>
              <a:xfrm>
                <a:off x="256308" y="0"/>
                <a:ext cx="11859491" cy="10289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Relativistic Correction: the </a:t>
                </a:r>
                <a14:m>
                  <m:oMath xmlns:m="http://schemas.openxmlformats.org/officeDocument/2006/math">
                    <m:d>
                      <m:dPr>
                        <m:begChr m:val="⟨"/>
                        <m:endChr m:val="⟩"/>
                        <m:ctrlPr>
                          <a:rPr lang="en-US" sz="3600" b="1" i="1" smtClean="0">
                            <a:latin typeface="Cambria Math" panose="02040503050406030204" pitchFamily="18" charset="0"/>
                          </a:rPr>
                        </m:ctrlPr>
                      </m:dPr>
                      <m:e>
                        <m:r>
                          <a:rPr lang="en-US" sz="3600" b="0" i="1" smtClean="0">
                            <a:latin typeface="Cambria Math" panose="02040503050406030204" pitchFamily="18" charset="0"/>
                          </a:rPr>
                          <m:t>1/</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𝑟</m:t>
                            </m:r>
                          </m:e>
                          <m:sup>
                            <m:r>
                              <a:rPr lang="en-US" sz="3600" b="0" i="1" smtClean="0">
                                <a:latin typeface="Cambria Math" panose="02040503050406030204" pitchFamily="18" charset="0"/>
                              </a:rPr>
                              <m:t>2</m:t>
                            </m:r>
                          </m:sup>
                        </m:sSup>
                      </m:e>
                    </m:d>
                  </m:oMath>
                </a14:m>
                <a:r>
                  <a:rPr lang="en-US" sz="3600" b="1" dirty="0"/>
                  <a:t> term</a:t>
                </a:r>
              </a:p>
            </p:txBody>
          </p:sp>
        </mc:Choice>
        <mc:Fallback xmlns="">
          <p:sp>
            <p:nvSpPr>
              <p:cNvPr id="10" name="Title 1">
                <a:extLst>
                  <a:ext uri="{FF2B5EF4-FFF2-40B4-BE49-F238E27FC236}">
                    <a16:creationId xmlns:a16="http://schemas.microsoft.com/office/drawing/2014/main" id="{2A2898EC-5F93-0AFC-638B-2DD3AB94EC59}"/>
                  </a:ext>
                </a:extLst>
              </p:cNvPr>
              <p:cNvSpPr txBox="1">
                <a:spLocks noRot="1" noChangeAspect="1" noMove="1" noResize="1" noEditPoints="1" noAdjustHandles="1" noChangeArrowheads="1" noChangeShapeType="1" noTextEdit="1"/>
              </p:cNvSpPr>
              <p:nvPr/>
            </p:nvSpPr>
            <p:spPr>
              <a:xfrm>
                <a:off x="256308" y="0"/>
                <a:ext cx="11859491" cy="1028901"/>
              </a:xfrm>
              <a:prstGeom prst="rect">
                <a:avLst/>
              </a:prstGeom>
              <a:blipFill>
                <a:blip r:embed="rId2"/>
                <a:stretch>
                  <a:fillRect l="-2141" t="-2439" b="-12195"/>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E5758919-F113-EB39-D79A-555A3952E29D}"/>
              </a:ext>
            </a:extLst>
          </p:cNvPr>
          <p:cNvPicPr>
            <a:picLocks noChangeAspect="1"/>
          </p:cNvPicPr>
          <p:nvPr/>
        </p:nvPicPr>
        <p:blipFill>
          <a:blip r:embed="rId3"/>
          <a:stretch>
            <a:fillRect/>
          </a:stretch>
        </p:blipFill>
        <p:spPr>
          <a:xfrm>
            <a:off x="1991493" y="2949611"/>
            <a:ext cx="2254249" cy="527050"/>
          </a:xfrm>
          <a:prstGeom prst="rect">
            <a:avLst/>
          </a:prstGeom>
        </p:spPr>
      </p:pic>
      <p:pic>
        <p:nvPicPr>
          <p:cNvPr id="27" name="Picture 26" descr="A math equation with numbers and symbols&#10;&#10;Description automatically generated">
            <a:extLst>
              <a:ext uri="{FF2B5EF4-FFF2-40B4-BE49-F238E27FC236}">
                <a16:creationId xmlns:a16="http://schemas.microsoft.com/office/drawing/2014/main" id="{EC1CBA76-5768-62BB-2D1B-E5DF307DA87F}"/>
              </a:ext>
            </a:extLst>
          </p:cNvPr>
          <p:cNvPicPr>
            <a:picLocks noChangeAspect="1"/>
          </p:cNvPicPr>
          <p:nvPr/>
        </p:nvPicPr>
        <p:blipFill>
          <a:blip r:embed="rId4"/>
          <a:stretch>
            <a:fillRect/>
          </a:stretch>
        </p:blipFill>
        <p:spPr>
          <a:xfrm>
            <a:off x="2302604" y="4130744"/>
            <a:ext cx="6690319" cy="838544"/>
          </a:xfrm>
          <a:prstGeom prst="rect">
            <a:avLst/>
          </a:prstGeom>
        </p:spPr>
      </p:pic>
      <p:sp>
        <p:nvSpPr>
          <p:cNvPr id="28" name="TextBox 27">
            <a:extLst>
              <a:ext uri="{FF2B5EF4-FFF2-40B4-BE49-F238E27FC236}">
                <a16:creationId xmlns:a16="http://schemas.microsoft.com/office/drawing/2014/main" id="{22F8B368-A68C-D45D-85F7-0619F136FE3C}"/>
              </a:ext>
            </a:extLst>
          </p:cNvPr>
          <p:cNvSpPr txBox="1"/>
          <p:nvPr/>
        </p:nvSpPr>
        <p:spPr>
          <a:xfrm>
            <a:off x="256309" y="3802319"/>
            <a:ext cx="2464906" cy="369332"/>
          </a:xfrm>
          <a:prstGeom prst="rect">
            <a:avLst/>
          </a:prstGeom>
          <a:noFill/>
        </p:spPr>
        <p:txBody>
          <a:bodyPr wrap="none" rtlCol="0">
            <a:spAutoFit/>
          </a:bodyPr>
          <a:lstStyle/>
          <a:p>
            <a:r>
              <a:rPr lang="en-US" dirty="0"/>
              <a:t>From this, it follows that</a:t>
            </a:r>
          </a:p>
        </p:txBody>
      </p:sp>
      <p:sp>
        <p:nvSpPr>
          <p:cNvPr id="29" name="TextBox 28">
            <a:extLst>
              <a:ext uri="{FF2B5EF4-FFF2-40B4-BE49-F238E27FC236}">
                <a16:creationId xmlns:a16="http://schemas.microsoft.com/office/drawing/2014/main" id="{D830477C-BAD2-AA91-2CC3-2D6E99C3122C}"/>
              </a:ext>
            </a:extLst>
          </p:cNvPr>
          <p:cNvSpPr txBox="1"/>
          <p:nvPr/>
        </p:nvSpPr>
        <p:spPr>
          <a:xfrm>
            <a:off x="256309" y="5165417"/>
            <a:ext cx="10833415" cy="369332"/>
          </a:xfrm>
          <a:prstGeom prst="rect">
            <a:avLst/>
          </a:prstGeom>
          <a:noFill/>
        </p:spPr>
        <p:txBody>
          <a:bodyPr wrap="none" rtlCol="0">
            <a:spAutoFit/>
          </a:bodyPr>
          <a:lstStyle/>
          <a:p>
            <a:r>
              <a:rPr lang="en-US" dirty="0"/>
              <a:t>where we just reinstated the mass of the electron instead of the reduced mass. Using the Bohr’s radius definition</a:t>
            </a:r>
          </a:p>
        </p:txBody>
      </p:sp>
      <p:pic>
        <p:nvPicPr>
          <p:cNvPr id="33" name="Picture 32" descr="A math equations with a white background&#10;&#10;Description automatically generated with medium confidence">
            <a:extLst>
              <a:ext uri="{FF2B5EF4-FFF2-40B4-BE49-F238E27FC236}">
                <a16:creationId xmlns:a16="http://schemas.microsoft.com/office/drawing/2014/main" id="{A04CB358-5AE0-D56E-0D3A-7D4892690402}"/>
              </a:ext>
            </a:extLst>
          </p:cNvPr>
          <p:cNvPicPr>
            <a:picLocks noChangeAspect="1"/>
          </p:cNvPicPr>
          <p:nvPr/>
        </p:nvPicPr>
        <p:blipFill>
          <a:blip r:embed="rId5"/>
          <a:stretch>
            <a:fillRect/>
          </a:stretch>
        </p:blipFill>
        <p:spPr>
          <a:xfrm>
            <a:off x="4025898" y="5653685"/>
            <a:ext cx="3004673" cy="829511"/>
          </a:xfrm>
          <a:prstGeom prst="rect">
            <a:avLst/>
          </a:prstGeom>
        </p:spPr>
      </p:pic>
      <p:pic>
        <p:nvPicPr>
          <p:cNvPr id="3" name="Picture 2" descr="A black text on a white background&#10;&#10;AI-generated content may be incorrect.">
            <a:extLst>
              <a:ext uri="{FF2B5EF4-FFF2-40B4-BE49-F238E27FC236}">
                <a16:creationId xmlns:a16="http://schemas.microsoft.com/office/drawing/2014/main" id="{68F030B7-9A1E-4DB5-BA6E-620AD660CD9A}"/>
              </a:ext>
            </a:extLst>
          </p:cNvPr>
          <p:cNvPicPr>
            <a:picLocks noChangeAspect="1"/>
          </p:cNvPicPr>
          <p:nvPr/>
        </p:nvPicPr>
        <p:blipFill>
          <a:blip r:embed="rId6"/>
          <a:stretch>
            <a:fillRect/>
          </a:stretch>
        </p:blipFill>
        <p:spPr>
          <a:xfrm>
            <a:off x="404539" y="1110495"/>
            <a:ext cx="2035933" cy="516695"/>
          </a:xfrm>
          <a:prstGeom prst="rect">
            <a:avLst/>
          </a:prstGeom>
        </p:spPr>
      </p:pic>
      <p:sp>
        <p:nvSpPr>
          <p:cNvPr id="4" name="TextBox 3">
            <a:extLst>
              <a:ext uri="{FF2B5EF4-FFF2-40B4-BE49-F238E27FC236}">
                <a16:creationId xmlns:a16="http://schemas.microsoft.com/office/drawing/2014/main" id="{8541E285-5790-2E93-5B5B-218DE934213E}"/>
              </a:ext>
            </a:extLst>
          </p:cNvPr>
          <p:cNvSpPr txBox="1"/>
          <p:nvPr/>
        </p:nvSpPr>
        <p:spPr>
          <a:xfrm>
            <a:off x="256308" y="2997788"/>
            <a:ext cx="1731564" cy="369332"/>
          </a:xfrm>
          <a:prstGeom prst="rect">
            <a:avLst/>
          </a:prstGeom>
          <a:noFill/>
        </p:spPr>
        <p:txBody>
          <a:bodyPr wrap="none" rtlCol="0">
            <a:spAutoFit/>
          </a:bodyPr>
          <a:lstStyle/>
          <a:p>
            <a:r>
              <a:rPr lang="en-US" dirty="0"/>
              <a:t>This proves that </a:t>
            </a:r>
          </a:p>
        </p:txBody>
      </p:sp>
      <p:pic>
        <p:nvPicPr>
          <p:cNvPr id="6" name="Picture 5">
            <a:extLst>
              <a:ext uri="{FF2B5EF4-FFF2-40B4-BE49-F238E27FC236}">
                <a16:creationId xmlns:a16="http://schemas.microsoft.com/office/drawing/2014/main" id="{A369227F-39EA-F0A4-85B8-D995B4255F29}"/>
              </a:ext>
            </a:extLst>
          </p:cNvPr>
          <p:cNvPicPr>
            <a:picLocks noChangeAspect="1"/>
          </p:cNvPicPr>
          <p:nvPr/>
        </p:nvPicPr>
        <p:blipFill>
          <a:blip r:embed="rId7"/>
          <a:stretch>
            <a:fillRect/>
          </a:stretch>
        </p:blipFill>
        <p:spPr>
          <a:xfrm>
            <a:off x="2923466" y="1031713"/>
            <a:ext cx="5499100" cy="635000"/>
          </a:xfrm>
          <a:prstGeom prst="rect">
            <a:avLst/>
          </a:prstGeom>
        </p:spPr>
      </p:pic>
      <p:sp>
        <p:nvSpPr>
          <p:cNvPr id="8" name="TextBox 7">
            <a:extLst>
              <a:ext uri="{FF2B5EF4-FFF2-40B4-BE49-F238E27FC236}">
                <a16:creationId xmlns:a16="http://schemas.microsoft.com/office/drawing/2014/main" id="{1C737764-C5BA-4B0C-6BFB-30E82F2637EE}"/>
              </a:ext>
            </a:extLst>
          </p:cNvPr>
          <p:cNvSpPr txBox="1"/>
          <p:nvPr/>
        </p:nvSpPr>
        <p:spPr>
          <a:xfrm>
            <a:off x="8534647" y="1176447"/>
            <a:ext cx="3252814" cy="369332"/>
          </a:xfrm>
          <a:prstGeom prst="rect">
            <a:avLst/>
          </a:prstGeom>
          <a:noFill/>
        </p:spPr>
        <p:txBody>
          <a:bodyPr wrap="none" rtlCol="0">
            <a:spAutoFit/>
          </a:bodyPr>
          <a:lstStyle/>
          <a:p>
            <a:r>
              <a:rPr lang="en-US" dirty="0"/>
              <a:t>According to Hellmann-Feynman</a:t>
            </a:r>
          </a:p>
        </p:txBody>
      </p:sp>
      <p:pic>
        <p:nvPicPr>
          <p:cNvPr id="12" name="Picture 11">
            <a:extLst>
              <a:ext uri="{FF2B5EF4-FFF2-40B4-BE49-F238E27FC236}">
                <a16:creationId xmlns:a16="http://schemas.microsoft.com/office/drawing/2014/main" id="{AF281663-E693-9D7A-1E2C-246CEF6509F4}"/>
              </a:ext>
            </a:extLst>
          </p:cNvPr>
          <p:cNvPicPr>
            <a:picLocks noChangeAspect="1"/>
          </p:cNvPicPr>
          <p:nvPr/>
        </p:nvPicPr>
        <p:blipFill>
          <a:blip r:embed="rId8"/>
          <a:stretch>
            <a:fillRect/>
          </a:stretch>
        </p:blipFill>
        <p:spPr>
          <a:xfrm>
            <a:off x="404539" y="1866712"/>
            <a:ext cx="6096000" cy="647700"/>
          </a:xfrm>
          <a:prstGeom prst="rect">
            <a:avLst/>
          </a:prstGeom>
        </p:spPr>
      </p:pic>
      <p:pic>
        <p:nvPicPr>
          <p:cNvPr id="16" name="Picture 15" descr="A mathematical equation with black text&#10;&#10;AI-generated content may be incorrect.">
            <a:extLst>
              <a:ext uri="{FF2B5EF4-FFF2-40B4-BE49-F238E27FC236}">
                <a16:creationId xmlns:a16="http://schemas.microsoft.com/office/drawing/2014/main" id="{E1625019-239D-D48A-9588-E971031110AB}"/>
              </a:ext>
            </a:extLst>
          </p:cNvPr>
          <p:cNvPicPr>
            <a:picLocks noChangeAspect="1"/>
          </p:cNvPicPr>
          <p:nvPr/>
        </p:nvPicPr>
        <p:blipFill>
          <a:blip r:embed="rId9"/>
          <a:stretch>
            <a:fillRect/>
          </a:stretch>
        </p:blipFill>
        <p:spPr>
          <a:xfrm>
            <a:off x="7452013" y="1917512"/>
            <a:ext cx="1257300" cy="546100"/>
          </a:xfrm>
          <a:prstGeom prst="rect">
            <a:avLst/>
          </a:prstGeom>
        </p:spPr>
      </p:pic>
      <p:sp>
        <p:nvSpPr>
          <p:cNvPr id="17" name="Right Arrow 16">
            <a:extLst>
              <a:ext uri="{FF2B5EF4-FFF2-40B4-BE49-F238E27FC236}">
                <a16:creationId xmlns:a16="http://schemas.microsoft.com/office/drawing/2014/main" id="{07051B18-EBB7-59FB-8476-8FEECF14D530}"/>
              </a:ext>
            </a:extLst>
          </p:cNvPr>
          <p:cNvSpPr/>
          <p:nvPr/>
        </p:nvSpPr>
        <p:spPr>
          <a:xfrm>
            <a:off x="8894482" y="2097493"/>
            <a:ext cx="196882" cy="2945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black text on a white background&#10;&#10;AI-generated content may be incorrect.">
            <a:extLst>
              <a:ext uri="{FF2B5EF4-FFF2-40B4-BE49-F238E27FC236}">
                <a16:creationId xmlns:a16="http://schemas.microsoft.com/office/drawing/2014/main" id="{6E662D92-9407-C1BF-57C8-094E0D0860D8}"/>
              </a:ext>
            </a:extLst>
          </p:cNvPr>
          <p:cNvPicPr>
            <a:picLocks noChangeAspect="1"/>
          </p:cNvPicPr>
          <p:nvPr/>
        </p:nvPicPr>
        <p:blipFill>
          <a:blip r:embed="rId10"/>
          <a:stretch>
            <a:fillRect/>
          </a:stretch>
        </p:blipFill>
        <p:spPr>
          <a:xfrm>
            <a:off x="9168560" y="1951207"/>
            <a:ext cx="1765300" cy="546100"/>
          </a:xfrm>
          <a:prstGeom prst="rect">
            <a:avLst/>
          </a:prstGeom>
        </p:spPr>
      </p:pic>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C7354852-227A-1AFE-07AB-94DD09173894}"/>
                  </a:ext>
                </a:extLst>
              </p:cNvPr>
              <p:cNvSpPr txBox="1"/>
              <p:nvPr/>
            </p:nvSpPr>
            <p:spPr>
              <a:xfrm>
                <a:off x="404539" y="868670"/>
                <a:ext cx="954451"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i="1" dirty="0" smtClean="0">
                          <a:latin typeface="Cambria Math" panose="02040503050406030204" pitchFamily="18" charset="0"/>
                        </a:rPr>
                        <m:t>=</m:t>
                      </m:r>
                      <m:r>
                        <a:rPr lang="en-US" sz="1400" i="1" dirty="0" err="1" smtClean="0">
                          <a:latin typeface="Cambria Math" panose="02040503050406030204" pitchFamily="18" charset="0"/>
                        </a:rPr>
                        <m:t>𝑁</m:t>
                      </m:r>
                      <m:r>
                        <a:rPr lang="en-US" sz="1400" i="1" dirty="0" err="1" smtClean="0">
                          <a:latin typeface="Cambria Math" panose="02040503050406030204" pitchFamily="18" charset="0"/>
                        </a:rPr>
                        <m:t>+</m:t>
                      </m:r>
                      <m:r>
                        <a:rPr lang="en-US" sz="1400" i="1" dirty="0" err="1" smtClean="0">
                          <a:latin typeface="Cambria Math" panose="02040503050406030204" pitchFamily="18" charset="0"/>
                        </a:rPr>
                        <m:t>𝑙</m:t>
                      </m:r>
                    </m:oMath>
                  </m:oMathPara>
                </a14:m>
                <a:endParaRPr lang="en-US" sz="1400" dirty="0"/>
              </a:p>
            </p:txBody>
          </p:sp>
        </mc:Choice>
        <mc:Fallback>
          <p:sp>
            <p:nvSpPr>
              <p:cNvPr id="23" name="TextBox 22">
                <a:extLst>
                  <a:ext uri="{FF2B5EF4-FFF2-40B4-BE49-F238E27FC236}">
                    <a16:creationId xmlns:a16="http://schemas.microsoft.com/office/drawing/2014/main" id="{C7354852-227A-1AFE-07AB-94DD09173894}"/>
                  </a:ext>
                </a:extLst>
              </p:cNvPr>
              <p:cNvSpPr txBox="1">
                <a:spLocks noRot="1" noChangeAspect="1" noMove="1" noResize="1" noEditPoints="1" noAdjustHandles="1" noChangeArrowheads="1" noChangeShapeType="1" noTextEdit="1"/>
              </p:cNvSpPr>
              <p:nvPr/>
            </p:nvSpPr>
            <p:spPr>
              <a:xfrm>
                <a:off x="404539" y="868670"/>
                <a:ext cx="954451" cy="307777"/>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68410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FF62B0B-D084-FB43-2E32-4AB88625C4D4}"/>
                  </a:ext>
                </a:extLst>
              </p:cNvPr>
              <p:cNvSpPr txBox="1"/>
              <p:nvPr/>
            </p:nvSpPr>
            <p:spPr>
              <a:xfrm>
                <a:off x="256309" y="1140896"/>
                <a:ext cx="7005104" cy="369332"/>
              </a:xfrm>
              <a:prstGeom prst="rect">
                <a:avLst/>
              </a:prstGeom>
              <a:noFill/>
            </p:spPr>
            <p:txBody>
              <a:bodyPr wrap="square">
                <a:spAutoFit/>
              </a:bodyPr>
              <a:lstStyle/>
              <a:p>
                <a:r>
                  <a:rPr lang="en-US" sz="1800" dirty="0">
                    <a:effectLst/>
                    <a:latin typeface="ACaslonPro"/>
                  </a:rPr>
                  <a:t>Evidently the relativistic correction is smaller than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𝐸</m:t>
                        </m:r>
                      </m:e>
                      <m:sub>
                        <m:r>
                          <a:rPr lang="en-US" sz="1800" b="0" i="1" smtClean="0">
                            <a:effectLst/>
                            <a:latin typeface="Cambria Math" panose="02040503050406030204" pitchFamily="18" charset="0"/>
                          </a:rPr>
                          <m:t>𝑛</m:t>
                        </m:r>
                      </m:sub>
                    </m:sSub>
                  </m:oMath>
                </a14:m>
                <a:r>
                  <a:rPr lang="en-US" dirty="0"/>
                  <a:t> by a factor of about </a:t>
                </a:r>
              </a:p>
            </p:txBody>
          </p:sp>
        </mc:Choice>
        <mc:Fallback xmlns="">
          <p:sp>
            <p:nvSpPr>
              <p:cNvPr id="4" name="TextBox 3">
                <a:extLst>
                  <a:ext uri="{FF2B5EF4-FFF2-40B4-BE49-F238E27FC236}">
                    <a16:creationId xmlns:a16="http://schemas.microsoft.com/office/drawing/2014/main" id="{FFF62B0B-D084-FB43-2E32-4AB88625C4D4}"/>
                  </a:ext>
                </a:extLst>
              </p:cNvPr>
              <p:cNvSpPr txBox="1">
                <a:spLocks noRot="1" noChangeAspect="1" noMove="1" noResize="1" noEditPoints="1" noAdjustHandles="1" noChangeArrowheads="1" noChangeShapeType="1" noTextEdit="1"/>
              </p:cNvSpPr>
              <p:nvPr/>
            </p:nvSpPr>
            <p:spPr>
              <a:xfrm>
                <a:off x="256309" y="1140896"/>
                <a:ext cx="7005104" cy="369332"/>
              </a:xfrm>
              <a:prstGeom prst="rect">
                <a:avLst/>
              </a:prstGeom>
              <a:blipFill>
                <a:blip r:embed="rId2"/>
                <a:stretch>
                  <a:fillRect l="-725" t="-6452" r="-1087"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itle 1">
                <a:extLst>
                  <a:ext uri="{FF2B5EF4-FFF2-40B4-BE49-F238E27FC236}">
                    <a16:creationId xmlns:a16="http://schemas.microsoft.com/office/drawing/2014/main" id="{FC6DB5A7-5818-C43F-C4F0-F6965272969F}"/>
                  </a:ext>
                </a:extLst>
              </p:cNvPr>
              <p:cNvSpPr txBox="1">
                <a:spLocks/>
              </p:cNvSpPr>
              <p:nvPr/>
            </p:nvSpPr>
            <p:spPr>
              <a:xfrm>
                <a:off x="256308" y="1"/>
                <a:ext cx="12067309" cy="11408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Relativistic Correction: the </a:t>
                </a:r>
                <a14:m>
                  <m:oMath xmlns:m="http://schemas.openxmlformats.org/officeDocument/2006/math">
                    <m:d>
                      <m:dPr>
                        <m:begChr m:val="⟨"/>
                        <m:endChr m:val="⟩"/>
                        <m:ctrlPr>
                          <a:rPr lang="en-US" sz="3600" b="1" i="1" smtClean="0">
                            <a:latin typeface="Cambria Math" panose="02040503050406030204" pitchFamily="18" charset="0"/>
                          </a:rPr>
                        </m:ctrlPr>
                      </m:dPr>
                      <m:e>
                        <m:r>
                          <a:rPr lang="en-US" sz="3600" b="0" i="1" smtClean="0">
                            <a:latin typeface="Cambria Math" panose="02040503050406030204" pitchFamily="18" charset="0"/>
                          </a:rPr>
                          <m:t>1/</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𝑟</m:t>
                            </m:r>
                          </m:e>
                          <m:sup>
                            <m:r>
                              <a:rPr lang="en-US" sz="3600" b="0" i="1" smtClean="0">
                                <a:latin typeface="Cambria Math" panose="02040503050406030204" pitchFamily="18" charset="0"/>
                              </a:rPr>
                              <m:t>2</m:t>
                            </m:r>
                          </m:sup>
                        </m:sSup>
                      </m:e>
                    </m:d>
                  </m:oMath>
                </a14:m>
                <a:r>
                  <a:rPr lang="en-US" sz="3600" b="1" dirty="0"/>
                  <a:t> term</a:t>
                </a:r>
              </a:p>
            </p:txBody>
          </p:sp>
        </mc:Choice>
        <mc:Fallback xmlns="">
          <p:sp>
            <p:nvSpPr>
              <p:cNvPr id="5" name="Title 1">
                <a:extLst>
                  <a:ext uri="{FF2B5EF4-FFF2-40B4-BE49-F238E27FC236}">
                    <a16:creationId xmlns:a16="http://schemas.microsoft.com/office/drawing/2014/main" id="{FC6DB5A7-5818-C43F-C4F0-F6965272969F}"/>
                  </a:ext>
                </a:extLst>
              </p:cNvPr>
              <p:cNvSpPr txBox="1">
                <a:spLocks noRot="1" noChangeAspect="1" noMove="1" noResize="1" noEditPoints="1" noAdjustHandles="1" noChangeArrowheads="1" noChangeShapeType="1" noTextEdit="1"/>
              </p:cNvSpPr>
              <p:nvPr/>
            </p:nvSpPr>
            <p:spPr>
              <a:xfrm>
                <a:off x="256308" y="1"/>
                <a:ext cx="12067309" cy="1140896"/>
              </a:xfrm>
              <a:prstGeom prst="rect">
                <a:avLst/>
              </a:prstGeom>
              <a:blipFill>
                <a:blip r:embed="rId3"/>
                <a:stretch>
                  <a:fillRect l="-2103" b="-6667"/>
                </a:stretch>
              </a:blipFill>
            </p:spPr>
            <p:txBody>
              <a:bodyPr/>
              <a:lstStyle/>
              <a:p>
                <a:r>
                  <a:rPr lang="en-US">
                    <a:noFill/>
                  </a:rPr>
                  <a:t> </a:t>
                </a:r>
              </a:p>
            </p:txBody>
          </p:sp>
        </mc:Fallback>
      </mc:AlternateContent>
      <p:pic>
        <p:nvPicPr>
          <p:cNvPr id="7" name="Picture 6" descr="A black and white image of a symbol&#10;&#10;Description automatically generated">
            <a:extLst>
              <a:ext uri="{FF2B5EF4-FFF2-40B4-BE49-F238E27FC236}">
                <a16:creationId xmlns:a16="http://schemas.microsoft.com/office/drawing/2014/main" id="{20EE3E26-7EC8-8704-175D-AD7351F692F9}"/>
              </a:ext>
            </a:extLst>
          </p:cNvPr>
          <p:cNvPicPr>
            <a:picLocks noChangeAspect="1"/>
          </p:cNvPicPr>
          <p:nvPr/>
        </p:nvPicPr>
        <p:blipFill>
          <a:blip r:embed="rId4"/>
          <a:stretch>
            <a:fillRect/>
          </a:stretch>
        </p:blipFill>
        <p:spPr>
          <a:xfrm>
            <a:off x="7198660" y="1177048"/>
            <a:ext cx="2088775" cy="29702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CAC023-1625-176A-179E-8076A09AFFDD}"/>
                  </a:ext>
                </a:extLst>
              </p:cNvPr>
              <p:cNvSpPr txBox="1"/>
              <p:nvPr/>
            </p:nvSpPr>
            <p:spPr>
              <a:xfrm>
                <a:off x="256309" y="1859339"/>
                <a:ext cx="11451597" cy="3139321"/>
              </a:xfrm>
              <a:prstGeom prst="rect">
                <a:avLst/>
              </a:prstGeom>
              <a:noFill/>
            </p:spPr>
            <p:txBody>
              <a:bodyPr wrap="square">
                <a:spAutoFit/>
              </a:bodyPr>
              <a:lstStyle/>
              <a:p>
                <a:pPr marL="285750" indent="-285750">
                  <a:buFont typeface="Arial" panose="020B0604020202020204" pitchFamily="34" charset="0"/>
                  <a:buChar char="•"/>
                </a:pPr>
                <a:r>
                  <a:rPr lang="en-US" dirty="0"/>
                  <a:t>It is important to noticed that we used non-degenerate perturbation theory in this calculation in spite of the fact that the hydrogen atom is highly degenerate. But the perturbation is spherically symmetric, so it commutes with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oMath>
                </a14:m>
                <a:r>
                  <a:rPr lang="en-US" dirty="0"/>
                  <a:t>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𝑧</m:t>
                        </m:r>
                      </m:sub>
                    </m:sSub>
                  </m:oMath>
                </a14:m>
                <a:r>
                  <a:rPr lang="en-US" dirty="0"/>
                  <a:t>.</a:t>
                </a:r>
              </a:p>
              <a:p>
                <a:endParaRPr lang="en-US" dirty="0"/>
              </a:p>
              <a:p>
                <a:pPr marL="285750" indent="-285750">
                  <a:buFont typeface="Arial" panose="020B0604020202020204" pitchFamily="34" charset="0"/>
                  <a:buChar char="•"/>
                </a:pPr>
                <a:r>
                  <a:rPr lang="en-US" sz="1800" dirty="0">
                    <a:effectLst/>
                    <a:latin typeface="ACaslonPro"/>
                  </a:rPr>
                  <a:t>Moreover, the eigenfunctions of these operators (taken together) have distinct eigenvalues for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a14:m>
                <a:r>
                  <a:rPr lang="en-US" dirty="0"/>
                  <a:t> states with a given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𝐸</m:t>
                        </m:r>
                      </m:e>
                      <m:sub>
                        <m:r>
                          <a:rPr lang="en-US" sz="1800" b="0" i="1" smtClean="0">
                            <a:effectLst/>
                            <a:latin typeface="Cambria Math" panose="02040503050406030204" pitchFamily="18" charset="0"/>
                          </a:rPr>
                          <m:t>𝑛</m:t>
                        </m:r>
                      </m:sub>
                    </m:sSub>
                  </m:oMath>
                </a14:m>
                <a:r>
                  <a:rPr lang="en-US" dirty="0"/>
                  <a:t>. Luckily, then, the wave functions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𝑛𝑙𝑚</m:t>
                        </m:r>
                      </m:sub>
                    </m:sSub>
                  </m:oMath>
                </a14:m>
                <a:r>
                  <a:rPr lang="en-US" dirty="0"/>
                  <a:t> </a:t>
                </a:r>
                <a:r>
                  <a:rPr lang="en-US" i="1" dirty="0"/>
                  <a:t>are </a:t>
                </a:r>
                <a:r>
                  <a:rPr lang="en-US" dirty="0"/>
                  <a:t>the “good” states for this problem (or, as we say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m:t>
                    </m:r>
                    <m:r>
                      <a:rPr lang="en-US" i="1" dirty="0" smtClean="0">
                        <a:latin typeface="Cambria Math" panose="02040503050406030204" pitchFamily="18" charset="0"/>
                      </a:rPr>
                      <m:t>𝑙</m:t>
                    </m:r>
                    <m:r>
                      <a:rPr lang="en-US" i="1" dirty="0" smtClean="0">
                        <a:latin typeface="Cambria Math" panose="02040503050406030204" pitchFamily="18" charset="0"/>
                      </a:rPr>
                      <m:t>, </m:t>
                    </m:r>
                    <m:r>
                      <a:rPr lang="en-US" i="1" dirty="0" smtClean="0">
                        <a:latin typeface="Cambria Math" panose="02040503050406030204" pitchFamily="18" charset="0"/>
                      </a:rPr>
                      <m:t>𝑚</m:t>
                    </m:r>
                    <m:r>
                      <a:rPr lang="en-US" i="1" dirty="0" smtClean="0">
                        <a:latin typeface="Cambria Math" panose="02040503050406030204" pitchFamily="18" charset="0"/>
                      </a:rPr>
                      <m:t> </m:t>
                    </m:r>
                  </m:oMath>
                </a14:m>
                <a:r>
                  <a:rPr lang="en-US" dirty="0"/>
                  <a:t>are good quantum numbers) so as it happens the use of nondegenerate perturbation theory was legitimate.</a:t>
                </a:r>
              </a:p>
              <a:p>
                <a:endParaRPr lang="en-US" dirty="0"/>
              </a:p>
              <a:p>
                <a:pPr marL="285750" indent="-285750">
                  <a:buFont typeface="Arial" panose="020B0604020202020204" pitchFamily="34" charset="0"/>
                  <a:buChar char="•"/>
                </a:pPr>
                <a:r>
                  <a:rPr lang="en-US" sz="1800" dirty="0">
                    <a:effectLst/>
                    <a:latin typeface="ACaslonPro"/>
                  </a:rPr>
                  <a:t>From our equations we see that </a:t>
                </a:r>
                <a:r>
                  <a:rPr lang="en-US" sz="1800" i="1" dirty="0">
                    <a:effectLst/>
                    <a:latin typeface="ACaslonPro"/>
                  </a:rPr>
                  <a:t>some </a:t>
                </a:r>
                <a:r>
                  <a:rPr lang="en-US" sz="1800" dirty="0">
                    <a:effectLst/>
                    <a:latin typeface="ACaslonPro"/>
                  </a:rPr>
                  <a:t>of the degeneracy of the </a:t>
                </a:r>
                <a:r>
                  <a:rPr lang="en-US" sz="1800" i="1" dirty="0">
                    <a:effectLst/>
                    <a:latin typeface="ACaslonPro"/>
                  </a:rPr>
                  <a:t>n-</a:t>
                </a:r>
                <a:r>
                  <a:rPr lang="en-US" sz="1800" dirty="0" err="1">
                    <a:effectLst/>
                    <a:latin typeface="ACaslonPro"/>
                  </a:rPr>
                  <a:t>th</a:t>
                </a:r>
                <a:r>
                  <a:rPr lang="en-US" sz="1800" dirty="0">
                    <a:effectLst/>
                    <a:latin typeface="ACaslonPro"/>
                  </a:rPr>
                  <a:t> energy level has lifted. But the </a:t>
                </a:r>
                <a14:m>
                  <m:oMath xmlns:m="http://schemas.openxmlformats.org/officeDocument/2006/math">
                    <m:r>
                      <a:rPr lang="en-US" sz="1800" i="1" dirty="0" smtClean="0">
                        <a:effectLst/>
                        <a:latin typeface="Cambria Math" panose="02040503050406030204" pitchFamily="18" charset="0"/>
                      </a:rPr>
                      <m:t>2</m:t>
                    </m:r>
                    <m:r>
                      <a:rPr lang="en-US" sz="1800" i="1" dirty="0" smtClean="0">
                        <a:effectLst/>
                        <a:latin typeface="Cambria Math" panose="02040503050406030204" pitchFamily="18" charset="0"/>
                      </a:rPr>
                      <m:t>𝑙</m:t>
                    </m:r>
                    <m:r>
                      <a:rPr lang="en-US" sz="1800" i="1" dirty="0" smtClean="0">
                        <a:effectLst/>
                        <a:latin typeface="Cambria Math" panose="02040503050406030204" pitchFamily="18" charset="0"/>
                      </a:rPr>
                      <m:t>+1</m:t>
                    </m:r>
                  </m:oMath>
                </a14:m>
                <a:r>
                  <a:rPr lang="en-US" sz="1800" dirty="0">
                    <a:effectLst/>
                    <a:latin typeface="ACaslonPro"/>
                  </a:rPr>
                  <a:t> fold degeneracy in </a:t>
                </a:r>
                <a:r>
                  <a:rPr lang="en-US" sz="1800" i="1" dirty="0">
                    <a:effectLst/>
                    <a:latin typeface="ACaslonPro"/>
                  </a:rPr>
                  <a:t>m </a:t>
                </a:r>
                <a:r>
                  <a:rPr lang="en-US" sz="1800" dirty="0">
                    <a:effectLst/>
                    <a:latin typeface="ACaslonPro"/>
                  </a:rPr>
                  <a:t>remains. This is due to rotational symmetry, a symmetry that remains intact with this perturbation. On the other hand, the “accidental” degeneracy in </a:t>
                </a:r>
                <a14:m>
                  <m:oMath xmlns:m="http://schemas.openxmlformats.org/officeDocument/2006/math">
                    <m:r>
                      <a:rPr lang="en-US" sz="1800" i="1" dirty="0" smtClean="0">
                        <a:effectLst/>
                        <a:latin typeface="Cambria Math" panose="02040503050406030204" pitchFamily="18" charset="0"/>
                      </a:rPr>
                      <m:t>𝑙</m:t>
                    </m:r>
                  </m:oMath>
                </a14:m>
                <a:r>
                  <a:rPr lang="en-US" dirty="0"/>
                  <a:t> has disappeared; </a:t>
                </a:r>
                <a:r>
                  <a:rPr lang="en-US" sz="1800" dirty="0">
                    <a:effectLst/>
                    <a:latin typeface="ACaslonPro"/>
                  </a:rPr>
                  <a:t>since its source is an additional symmetry unique to the </a:t>
                </a:r>
                <a14:m>
                  <m:oMath xmlns:m="http://schemas.openxmlformats.org/officeDocument/2006/math">
                    <m:r>
                      <a:rPr lang="en-US" sz="1800" i="1" dirty="0" smtClean="0">
                        <a:effectLst/>
                        <a:latin typeface="Cambria Math" panose="02040503050406030204" pitchFamily="18" charset="0"/>
                      </a:rPr>
                      <m:t>1/</m:t>
                    </m:r>
                    <m:r>
                      <a:rPr lang="en-US" sz="1800" i="1" dirty="0" smtClean="0">
                        <a:effectLst/>
                        <a:latin typeface="Cambria Math" panose="02040503050406030204" pitchFamily="18" charset="0"/>
                      </a:rPr>
                      <m:t>𝑟</m:t>
                    </m:r>
                  </m:oMath>
                </a14:m>
                <a:r>
                  <a:rPr lang="en-US" dirty="0"/>
                  <a:t> </a:t>
                </a:r>
                <a:r>
                  <a:rPr lang="en-US" sz="1800" dirty="0">
                    <a:effectLst/>
                    <a:latin typeface="ACaslonPro"/>
                  </a:rPr>
                  <a:t>potential, we expect that degeneracy to be broken by practically </a:t>
                </a:r>
                <a:r>
                  <a:rPr lang="en-US" sz="1800" i="1" dirty="0">
                    <a:effectLst/>
                    <a:latin typeface="ACaslonPro"/>
                  </a:rPr>
                  <a:t>any </a:t>
                </a:r>
                <a:r>
                  <a:rPr lang="en-US" sz="1800" dirty="0">
                    <a:effectLst/>
                    <a:latin typeface="ACaslonPro"/>
                  </a:rPr>
                  <a:t>perturbation. </a:t>
                </a:r>
                <a:endParaRPr lang="en-US" dirty="0"/>
              </a:p>
            </p:txBody>
          </p:sp>
        </mc:Choice>
        <mc:Fallback xmlns="">
          <p:sp>
            <p:nvSpPr>
              <p:cNvPr id="9" name="TextBox 8">
                <a:extLst>
                  <a:ext uri="{FF2B5EF4-FFF2-40B4-BE49-F238E27FC236}">
                    <a16:creationId xmlns:a16="http://schemas.microsoft.com/office/drawing/2014/main" id="{1FCAC023-1625-176A-179E-8076A09AFFDD}"/>
                  </a:ext>
                </a:extLst>
              </p:cNvPr>
              <p:cNvSpPr txBox="1">
                <a:spLocks noRot="1" noChangeAspect="1" noMove="1" noResize="1" noEditPoints="1" noAdjustHandles="1" noChangeArrowheads="1" noChangeShapeType="1" noTextEdit="1"/>
              </p:cNvSpPr>
              <p:nvPr/>
            </p:nvSpPr>
            <p:spPr>
              <a:xfrm>
                <a:off x="256309" y="1859339"/>
                <a:ext cx="11451597" cy="3139321"/>
              </a:xfrm>
              <a:prstGeom prst="rect">
                <a:avLst/>
              </a:prstGeom>
              <a:blipFill>
                <a:blip r:embed="rId5"/>
                <a:stretch>
                  <a:fillRect l="-332" t="-806" b="-2419"/>
                </a:stretch>
              </a:blipFill>
            </p:spPr>
            <p:txBody>
              <a:bodyPr/>
              <a:lstStyle/>
              <a:p>
                <a:r>
                  <a:rPr lang="en-US">
                    <a:noFill/>
                  </a:rPr>
                  <a:t> </a:t>
                </a:r>
              </a:p>
            </p:txBody>
          </p:sp>
        </mc:Fallback>
      </mc:AlternateContent>
    </p:spTree>
    <p:extLst>
      <p:ext uri="{BB962C8B-B14F-4D97-AF65-F5344CB8AC3E}">
        <p14:creationId xmlns:p14="http://schemas.microsoft.com/office/powerpoint/2010/main" val="3942565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C5D02-4045-E958-B1BA-F79E08ABF6BC}"/>
              </a:ext>
            </a:extLst>
          </p:cNvPr>
          <p:cNvSpPr>
            <a:spLocks noGrp="1"/>
          </p:cNvSpPr>
          <p:nvPr>
            <p:ph type="title"/>
          </p:nvPr>
        </p:nvSpPr>
        <p:spPr/>
        <p:txBody>
          <a:bodyPr/>
          <a:lstStyle/>
          <a:p>
            <a:r>
              <a:rPr lang="en-US" b="1" dirty="0"/>
              <a:t>Outline</a:t>
            </a:r>
          </a:p>
        </p:txBody>
      </p:sp>
      <p:sp>
        <p:nvSpPr>
          <p:cNvPr id="4" name="Content Placeholder 3">
            <a:extLst>
              <a:ext uri="{FF2B5EF4-FFF2-40B4-BE49-F238E27FC236}">
                <a16:creationId xmlns:a16="http://schemas.microsoft.com/office/drawing/2014/main" id="{E57347F8-3AFC-2E9C-0659-7516EB8E7F06}"/>
              </a:ext>
            </a:extLst>
          </p:cNvPr>
          <p:cNvSpPr>
            <a:spLocks noGrp="1"/>
          </p:cNvSpPr>
          <p:nvPr>
            <p:ph idx="1"/>
          </p:nvPr>
        </p:nvSpPr>
        <p:spPr/>
        <p:txBody>
          <a:bodyPr/>
          <a:lstStyle/>
          <a:p>
            <a:pPr marL="0" indent="0">
              <a:buNone/>
            </a:pPr>
            <a:endParaRPr lang="en-US" dirty="0"/>
          </a:p>
          <a:p>
            <a:r>
              <a:rPr lang="en-US" dirty="0"/>
              <a:t>Higher order degeneracy</a:t>
            </a:r>
          </a:p>
          <a:p>
            <a:r>
              <a:rPr lang="en-US" dirty="0"/>
              <a:t>The Fine Structure of Hydrogen </a:t>
            </a:r>
          </a:p>
          <a:p>
            <a:r>
              <a:rPr lang="en-US" dirty="0"/>
              <a:t>Relativistic corrections</a:t>
            </a:r>
          </a:p>
          <a:p>
            <a:r>
              <a:rPr lang="en-US" dirty="0"/>
              <a:t>Spin-Orbit Interaction</a:t>
            </a:r>
          </a:p>
          <a:p>
            <a:endParaRPr lang="en-US" dirty="0"/>
          </a:p>
        </p:txBody>
      </p:sp>
    </p:spTree>
    <p:extLst>
      <p:ext uri="{BB962C8B-B14F-4D97-AF65-F5344CB8AC3E}">
        <p14:creationId xmlns:p14="http://schemas.microsoft.com/office/powerpoint/2010/main" val="3399272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C7408-C9E9-7DC5-3233-88F546859901}"/>
              </a:ext>
            </a:extLst>
          </p:cNvPr>
          <p:cNvSpPr>
            <a:spLocks noGrp="1"/>
          </p:cNvSpPr>
          <p:nvPr>
            <p:ph type="title"/>
          </p:nvPr>
        </p:nvSpPr>
        <p:spPr>
          <a:xfrm>
            <a:off x="245918" y="0"/>
            <a:ext cx="10515600" cy="1325563"/>
          </a:xfrm>
        </p:spPr>
        <p:txBody>
          <a:bodyPr/>
          <a:lstStyle/>
          <a:p>
            <a:r>
              <a:rPr lang="en-US" b="1" dirty="0"/>
              <a:t>Higher-Order Degeneracy</a:t>
            </a:r>
          </a:p>
        </p:txBody>
      </p:sp>
      <p:sp>
        <p:nvSpPr>
          <p:cNvPr id="4" name="TextBox 3">
            <a:extLst>
              <a:ext uri="{FF2B5EF4-FFF2-40B4-BE49-F238E27FC236}">
                <a16:creationId xmlns:a16="http://schemas.microsoft.com/office/drawing/2014/main" id="{16C1A4BB-1EB9-1DC0-31F8-04C373C89357}"/>
              </a:ext>
            </a:extLst>
          </p:cNvPr>
          <p:cNvSpPr txBox="1"/>
          <p:nvPr/>
        </p:nvSpPr>
        <p:spPr>
          <a:xfrm>
            <a:off x="245918" y="1148926"/>
            <a:ext cx="11700164" cy="646331"/>
          </a:xfrm>
          <a:prstGeom prst="rect">
            <a:avLst/>
          </a:prstGeom>
          <a:noFill/>
        </p:spPr>
        <p:txBody>
          <a:bodyPr wrap="square">
            <a:spAutoFit/>
          </a:bodyPr>
          <a:lstStyle/>
          <a:p>
            <a:r>
              <a:rPr lang="en-US" sz="1800" dirty="0">
                <a:effectLst/>
                <a:latin typeface="ACaslonPro"/>
              </a:rPr>
              <a:t>So far, we assumed the degeneracy was two-fold, but it is easy to see how the method generalizes. In the case of </a:t>
            </a:r>
            <a:r>
              <a:rPr lang="en-US" sz="1800" i="1" dirty="0">
                <a:effectLst/>
                <a:latin typeface="ACaslonPro"/>
              </a:rPr>
              <a:t>n</a:t>
            </a:r>
            <a:r>
              <a:rPr lang="en-US" sz="1800" dirty="0">
                <a:effectLst/>
                <a:latin typeface="ACaslonPro"/>
              </a:rPr>
              <a:t>-fold degeneracy, we look for the eigenvalues of the n x n matrix</a:t>
            </a:r>
            <a:endParaRPr lang="en-US" dirty="0"/>
          </a:p>
        </p:txBody>
      </p:sp>
      <p:pic>
        <p:nvPicPr>
          <p:cNvPr id="6" name="Picture 5" descr="A black text on a white background&#10;&#10;Description automatically generated">
            <a:extLst>
              <a:ext uri="{FF2B5EF4-FFF2-40B4-BE49-F238E27FC236}">
                <a16:creationId xmlns:a16="http://schemas.microsoft.com/office/drawing/2014/main" id="{E47AC7C4-D5A6-A3E6-0FCF-BB292D313C10}"/>
              </a:ext>
            </a:extLst>
          </p:cNvPr>
          <p:cNvPicPr>
            <a:picLocks noChangeAspect="1"/>
          </p:cNvPicPr>
          <p:nvPr/>
        </p:nvPicPr>
        <p:blipFill>
          <a:blip r:embed="rId2"/>
          <a:stretch>
            <a:fillRect/>
          </a:stretch>
        </p:blipFill>
        <p:spPr>
          <a:xfrm>
            <a:off x="4186959" y="1948296"/>
            <a:ext cx="2425700" cy="8001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AA6D68-D39C-5F2F-9FB9-FA0FF7BFA582}"/>
                  </a:ext>
                </a:extLst>
              </p:cNvPr>
              <p:cNvSpPr txBox="1"/>
              <p:nvPr/>
            </p:nvSpPr>
            <p:spPr>
              <a:xfrm>
                <a:off x="426027" y="3054927"/>
                <a:ext cx="11451212" cy="646331"/>
              </a:xfrm>
              <a:prstGeom prst="rect">
                <a:avLst/>
              </a:prstGeom>
              <a:noFill/>
            </p:spPr>
            <p:txBody>
              <a:bodyPr wrap="none" rtlCol="0">
                <a:spAutoFit/>
              </a:bodyPr>
              <a:lstStyle/>
              <a:p>
                <a:r>
                  <a:rPr lang="en-US" sz="1800" dirty="0">
                    <a:effectLst/>
                    <a:latin typeface="ACaslonPro"/>
                  </a:rPr>
                  <a:t>For three-fold degeneracy (with degenerate 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𝑎</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𝑏</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𝑐</m:t>
                        </m:r>
                      </m:sub>
                    </m:sSub>
                  </m:oMath>
                </a14:m>
                <a:r>
                  <a:rPr lang="en-US" dirty="0"/>
                  <a:t>) the first-order corrections to the energies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𝐸</m:t>
                        </m:r>
                      </m:e>
                      <m:sup>
                        <m:r>
                          <a:rPr lang="en-US" b="0" i="1" smtClean="0">
                            <a:latin typeface="Cambria Math" panose="02040503050406030204" pitchFamily="18" charset="0"/>
                          </a:rPr>
                          <m:t>1</m:t>
                        </m:r>
                      </m:sup>
                    </m:sSup>
                  </m:oMath>
                </a14:m>
                <a:r>
                  <a:rPr lang="en-US" sz="1800" dirty="0">
                    <a:effectLst/>
                    <a:latin typeface="ACaslonPro"/>
                  </a:rPr>
                  <a:t> are the</a:t>
                </a:r>
              </a:p>
              <a:p>
                <a:r>
                  <a:rPr lang="en-US" dirty="0">
                    <a:latin typeface="ACaslonPro"/>
                  </a:rPr>
                  <a:t>eigenvalues of </a:t>
                </a:r>
                <a14:m>
                  <m:oMath xmlns:m="http://schemas.openxmlformats.org/officeDocument/2006/math">
                    <m:r>
                      <a:rPr lang="en-US" i="1" dirty="0" smtClean="0">
                        <a:latin typeface="Cambria Math" panose="02040503050406030204" pitchFamily="18" charset="0"/>
                      </a:rPr>
                      <m:t>𝑊</m:t>
                    </m:r>
                  </m:oMath>
                </a14:m>
                <a:r>
                  <a:rPr lang="en-US" sz="1800" dirty="0">
                    <a:effectLst/>
                    <a:latin typeface="ACaslonPro"/>
                  </a:rPr>
                  <a:t> </a:t>
                </a:r>
                <a:r>
                  <a:rPr lang="en-US" dirty="0"/>
                  <a:t>determined by solving </a:t>
                </a:r>
              </a:p>
            </p:txBody>
          </p:sp>
        </mc:Choice>
        <mc:Fallback xmlns="">
          <p:sp>
            <p:nvSpPr>
              <p:cNvPr id="7" name="TextBox 6">
                <a:extLst>
                  <a:ext uri="{FF2B5EF4-FFF2-40B4-BE49-F238E27FC236}">
                    <a16:creationId xmlns:a16="http://schemas.microsoft.com/office/drawing/2014/main" id="{86AA6D68-D39C-5F2F-9FB9-FA0FF7BFA582}"/>
                  </a:ext>
                </a:extLst>
              </p:cNvPr>
              <p:cNvSpPr txBox="1">
                <a:spLocks noRot="1" noChangeAspect="1" noMove="1" noResize="1" noEditPoints="1" noAdjustHandles="1" noChangeArrowheads="1" noChangeShapeType="1" noTextEdit="1"/>
              </p:cNvSpPr>
              <p:nvPr/>
            </p:nvSpPr>
            <p:spPr>
              <a:xfrm>
                <a:off x="426027" y="3054927"/>
                <a:ext cx="11451212" cy="646331"/>
              </a:xfrm>
              <a:prstGeom prst="rect">
                <a:avLst/>
              </a:prstGeom>
              <a:blipFill>
                <a:blip r:embed="rId3"/>
                <a:stretch>
                  <a:fillRect l="-443" t="-3846" b="-15385"/>
                </a:stretch>
              </a:blipFill>
            </p:spPr>
            <p:txBody>
              <a:bodyPr/>
              <a:lstStyle/>
              <a:p>
                <a:r>
                  <a:rPr lang="en-US">
                    <a:noFill/>
                  </a:rPr>
                  <a:t> </a:t>
                </a:r>
              </a:p>
            </p:txBody>
          </p:sp>
        </mc:Fallback>
      </mc:AlternateContent>
      <p:pic>
        <p:nvPicPr>
          <p:cNvPr id="9" name="Picture 8" descr="A close-up of a number&#10;&#10;Description automatically generated">
            <a:extLst>
              <a:ext uri="{FF2B5EF4-FFF2-40B4-BE49-F238E27FC236}">
                <a16:creationId xmlns:a16="http://schemas.microsoft.com/office/drawing/2014/main" id="{ED755C51-EB95-B7F4-2ACD-34AF52522CEF}"/>
              </a:ext>
            </a:extLst>
          </p:cNvPr>
          <p:cNvPicPr>
            <a:picLocks noChangeAspect="1"/>
          </p:cNvPicPr>
          <p:nvPr/>
        </p:nvPicPr>
        <p:blipFill>
          <a:blip r:embed="rId4"/>
          <a:stretch>
            <a:fillRect/>
          </a:stretch>
        </p:blipFill>
        <p:spPr>
          <a:xfrm>
            <a:off x="2766291" y="3799032"/>
            <a:ext cx="5765800" cy="1358900"/>
          </a:xfrm>
          <a:prstGeom prst="rect">
            <a:avLst/>
          </a:prstGeom>
        </p:spPr>
      </p:pic>
      <p:sp>
        <p:nvSpPr>
          <p:cNvPr id="11" name="TextBox 10">
            <a:extLst>
              <a:ext uri="{FF2B5EF4-FFF2-40B4-BE49-F238E27FC236}">
                <a16:creationId xmlns:a16="http://schemas.microsoft.com/office/drawing/2014/main" id="{F6D7C6FB-B22F-B2B8-804B-3A87BEEA7824}"/>
              </a:ext>
            </a:extLst>
          </p:cNvPr>
          <p:cNvSpPr txBox="1"/>
          <p:nvPr/>
        </p:nvSpPr>
        <p:spPr>
          <a:xfrm>
            <a:off x="329911" y="5255706"/>
            <a:ext cx="6104658" cy="369332"/>
          </a:xfrm>
          <a:prstGeom prst="rect">
            <a:avLst/>
          </a:prstGeom>
          <a:noFill/>
        </p:spPr>
        <p:txBody>
          <a:bodyPr wrap="square">
            <a:spAutoFit/>
          </a:bodyPr>
          <a:lstStyle/>
          <a:p>
            <a:r>
              <a:rPr lang="en-US" sz="1800" dirty="0">
                <a:effectLst/>
                <a:latin typeface="ACaslonPro"/>
              </a:rPr>
              <a:t>and the “good” states are the corresponding eigenvectors </a:t>
            </a:r>
            <a:endParaRPr lang="en-US" dirty="0"/>
          </a:p>
        </p:txBody>
      </p:sp>
      <p:pic>
        <p:nvPicPr>
          <p:cNvPr id="13" name="Picture 12" descr="A black symbols on a white background&#10;&#10;Description automatically generated">
            <a:extLst>
              <a:ext uri="{FF2B5EF4-FFF2-40B4-BE49-F238E27FC236}">
                <a16:creationId xmlns:a16="http://schemas.microsoft.com/office/drawing/2014/main" id="{C51FCE1A-C12C-D745-2F9A-D8764024D24E}"/>
              </a:ext>
            </a:extLst>
          </p:cNvPr>
          <p:cNvPicPr>
            <a:picLocks noChangeAspect="1"/>
          </p:cNvPicPr>
          <p:nvPr/>
        </p:nvPicPr>
        <p:blipFill>
          <a:blip r:embed="rId5"/>
          <a:stretch>
            <a:fillRect/>
          </a:stretch>
        </p:blipFill>
        <p:spPr>
          <a:xfrm>
            <a:off x="5903768" y="5135572"/>
            <a:ext cx="3314700" cy="609600"/>
          </a:xfrm>
          <a:prstGeom prst="rect">
            <a:avLst/>
          </a:prstGeom>
        </p:spPr>
      </p:pic>
    </p:spTree>
    <p:extLst>
      <p:ext uri="{BB962C8B-B14F-4D97-AF65-F5344CB8AC3E}">
        <p14:creationId xmlns:p14="http://schemas.microsoft.com/office/powerpoint/2010/main" val="1790162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B325238-9059-7566-7430-FF8D39C71B82}"/>
              </a:ext>
            </a:extLst>
          </p:cNvPr>
          <p:cNvSpPr txBox="1">
            <a:spLocks/>
          </p:cNvSpPr>
          <p:nvPr/>
        </p:nvSpPr>
        <p:spPr>
          <a:xfrm>
            <a:off x="245918"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Higher-Order Degeneracy: Example</a:t>
            </a:r>
          </a:p>
        </p:txBody>
      </p:sp>
      <p:sp>
        <p:nvSpPr>
          <p:cNvPr id="5" name="TextBox 4">
            <a:extLst>
              <a:ext uri="{FF2B5EF4-FFF2-40B4-BE49-F238E27FC236}">
                <a16:creationId xmlns:a16="http://schemas.microsoft.com/office/drawing/2014/main" id="{8F31A9AB-E5F3-1E98-69B4-BC8342E48C49}"/>
              </a:ext>
            </a:extLst>
          </p:cNvPr>
          <p:cNvSpPr txBox="1"/>
          <p:nvPr/>
        </p:nvSpPr>
        <p:spPr>
          <a:xfrm>
            <a:off x="245918" y="1117753"/>
            <a:ext cx="11547764" cy="369332"/>
          </a:xfrm>
          <a:prstGeom prst="rect">
            <a:avLst/>
          </a:prstGeom>
          <a:noFill/>
        </p:spPr>
        <p:txBody>
          <a:bodyPr wrap="square">
            <a:spAutoFit/>
          </a:bodyPr>
          <a:lstStyle/>
          <a:p>
            <a:r>
              <a:rPr lang="en-US" sz="1800" dirty="0">
                <a:effectLst/>
                <a:latin typeface="ACaslonPro"/>
              </a:rPr>
              <a:t>Consider a quantum system with just three linearly independent states. Suppose the Hamiltonian, in matrix form, is </a:t>
            </a:r>
            <a:endParaRPr lang="en-US" dirty="0"/>
          </a:p>
        </p:txBody>
      </p:sp>
      <p:pic>
        <p:nvPicPr>
          <p:cNvPr id="7" name="Picture 6" descr="A number and a symbol&#10;&#10;Description automatically generated with medium confidence">
            <a:extLst>
              <a:ext uri="{FF2B5EF4-FFF2-40B4-BE49-F238E27FC236}">
                <a16:creationId xmlns:a16="http://schemas.microsoft.com/office/drawing/2014/main" id="{F623CFB4-0AFE-BF89-DEC1-A67960EE4EE5}"/>
              </a:ext>
            </a:extLst>
          </p:cNvPr>
          <p:cNvPicPr>
            <a:picLocks noChangeAspect="1"/>
          </p:cNvPicPr>
          <p:nvPr/>
        </p:nvPicPr>
        <p:blipFill>
          <a:blip r:embed="rId2"/>
          <a:stretch>
            <a:fillRect/>
          </a:stretch>
        </p:blipFill>
        <p:spPr>
          <a:xfrm>
            <a:off x="3630468" y="1487085"/>
            <a:ext cx="3746500" cy="13462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DCA6FFF-ADAB-4430-C4FF-B37C4F9C50CD}"/>
                  </a:ext>
                </a:extLst>
              </p:cNvPr>
              <p:cNvSpPr txBox="1"/>
              <p:nvPr/>
            </p:nvSpPr>
            <p:spPr>
              <a:xfrm>
                <a:off x="162790" y="2994807"/>
                <a:ext cx="11547764" cy="3139321"/>
              </a:xfrm>
              <a:prstGeom prst="rect">
                <a:avLst/>
              </a:prstGeom>
              <a:noFill/>
            </p:spPr>
            <p:txBody>
              <a:bodyPr wrap="square" rtlCol="0">
                <a:spAutoFit/>
              </a:bodyPr>
              <a:lstStyle/>
              <a:p>
                <a:r>
                  <a:rPr lang="en-US" dirty="0"/>
                  <a:t>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oMath>
                </a14:m>
                <a:r>
                  <a:rPr lang="en-US" dirty="0"/>
                  <a:t> is a constant and </a:t>
                </a:r>
                <a14:m>
                  <m:oMath xmlns:m="http://schemas.openxmlformats.org/officeDocument/2006/math">
                    <m:r>
                      <a:rPr lang="en-US" i="1" smtClean="0">
                        <a:latin typeface="Cambria Math" panose="02040503050406030204" pitchFamily="18" charset="0"/>
                        <a:ea typeface="Cambria Math" panose="02040503050406030204" pitchFamily="18" charset="0"/>
                      </a:rPr>
                      <m:t>𝜖</m:t>
                    </m:r>
                  </m:oMath>
                </a14:m>
                <a:r>
                  <a:rPr lang="en-US" dirty="0"/>
                  <a:t> is a small parameter (</a:t>
                </a:r>
                <a14:m>
                  <m:oMath xmlns:m="http://schemas.openxmlformats.org/officeDocument/2006/math">
                    <m:r>
                      <a:rPr lang="en-US" i="1">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≪1</m:t>
                    </m:r>
                  </m:oMath>
                </a14:m>
                <a:r>
                  <a:rPr lang="en-US" dirty="0"/>
                  <a:t>).</a:t>
                </a:r>
              </a:p>
              <a:p>
                <a:endParaRPr lang="en-US" dirty="0"/>
              </a:p>
              <a:p>
                <a:pPr marL="342900" indent="-342900">
                  <a:buAutoNum type="alphaUcPeriod"/>
                </a:pPr>
                <a:r>
                  <a:rPr lang="en-US" sz="1800" dirty="0">
                    <a:effectLst/>
                    <a:latin typeface="ACaslonPro"/>
                  </a:rPr>
                  <a:t>Write down the eigenvectors and eigenvalues of the </a:t>
                </a:r>
                <a:r>
                  <a:rPr lang="en-US" sz="1800" i="1" dirty="0">
                    <a:effectLst/>
                    <a:latin typeface="ACaslonPro"/>
                  </a:rPr>
                  <a:t>unperturbed </a:t>
                </a:r>
                <a:r>
                  <a:rPr lang="en-US" sz="1800" dirty="0">
                    <a:effectLst/>
                    <a:latin typeface="ACaslonPro"/>
                  </a:rPr>
                  <a:t>Hamiltonian </a:t>
                </a:r>
                <a:r>
                  <a:rPr lang="en-US" dirty="0"/>
                  <a:t>(</a:t>
                </a:r>
                <a14:m>
                  <m:oMath xmlns:m="http://schemas.openxmlformats.org/officeDocument/2006/math">
                    <m:r>
                      <a:rPr lang="en-US" i="1">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oMath>
                </a14:m>
                <a:r>
                  <a:rPr lang="en-US" dirty="0"/>
                  <a:t>).</a:t>
                </a:r>
              </a:p>
              <a:p>
                <a:pPr marL="342900" indent="-342900">
                  <a:buAutoNum type="alphaUcPeriod"/>
                </a:pPr>
                <a:endParaRPr lang="en-US" dirty="0"/>
              </a:p>
              <a:p>
                <a:pPr marL="342900" indent="-342900">
                  <a:buFontTx/>
                  <a:buAutoNum type="alphaUcPeriod"/>
                </a:pPr>
                <a:r>
                  <a:rPr lang="en-US" sz="1800" dirty="0">
                    <a:effectLst/>
                    <a:latin typeface="ACaslonPro"/>
                  </a:rPr>
                  <a:t>Solve for the </a:t>
                </a:r>
                <a:r>
                  <a:rPr lang="en-US" sz="1800" i="1" dirty="0">
                    <a:effectLst/>
                    <a:latin typeface="ACaslonPro"/>
                  </a:rPr>
                  <a:t>exact </a:t>
                </a:r>
                <a:r>
                  <a:rPr lang="en-US" sz="1800" dirty="0">
                    <a:effectLst/>
                    <a:latin typeface="ACaslonPro"/>
                  </a:rPr>
                  <a:t>eigenvalues of </a:t>
                </a:r>
                <a14:m>
                  <m:oMath xmlns:m="http://schemas.openxmlformats.org/officeDocument/2006/math">
                    <m:r>
                      <a:rPr lang="en-US" i="1" dirty="0" smtClean="0">
                        <a:latin typeface="Cambria Math" panose="02040503050406030204" pitchFamily="18" charset="0"/>
                      </a:rPr>
                      <m:t>𝐻</m:t>
                    </m:r>
                  </m:oMath>
                </a14:m>
                <a:r>
                  <a:rPr lang="en-US" sz="1800" dirty="0">
                    <a:effectLst/>
                    <a:latin typeface="ACaslonPro"/>
                  </a:rPr>
                  <a:t>. </a:t>
                </a:r>
                <a:r>
                  <a:rPr lang="en-US" dirty="0"/>
                  <a:t>Expand each of them as a power series in </a:t>
                </a:r>
                <a14:m>
                  <m:oMath xmlns:m="http://schemas.openxmlformats.org/officeDocument/2006/math">
                    <m:r>
                      <a:rPr lang="en-US" i="1">
                        <a:latin typeface="Cambria Math" panose="02040503050406030204" pitchFamily="18" charset="0"/>
                        <a:ea typeface="Cambria Math" panose="02040503050406030204" pitchFamily="18" charset="0"/>
                      </a:rPr>
                      <m:t>𝜖</m:t>
                    </m:r>
                    <m:r>
                      <a:rPr lang="en-US" b="0" i="0" smtClean="0">
                        <a:latin typeface="Cambria Math" panose="02040503050406030204" pitchFamily="18" charset="0"/>
                        <a:ea typeface="Cambria Math" panose="02040503050406030204" pitchFamily="18" charset="0"/>
                      </a:rPr>
                      <m:t>,</m:t>
                    </m:r>
                  </m:oMath>
                </a14:m>
                <a:r>
                  <a:rPr lang="en-US" dirty="0"/>
                  <a:t> up to second order.</a:t>
                </a:r>
              </a:p>
              <a:p>
                <a:pPr marL="342900" indent="-342900">
                  <a:buFontTx/>
                  <a:buAutoNum type="alphaUcPeriod"/>
                </a:pPr>
                <a:endParaRPr lang="en-US" dirty="0"/>
              </a:p>
              <a:p>
                <a:pPr marL="342900" indent="-342900">
                  <a:buFontTx/>
                  <a:buAutoNum type="alphaUcPeriod"/>
                </a:pPr>
                <a:r>
                  <a:rPr lang="en-US" sz="1800" dirty="0">
                    <a:effectLst/>
                    <a:latin typeface="ACaslonPro"/>
                  </a:rPr>
                  <a:t>Use first- and second-order </a:t>
                </a:r>
                <a:r>
                  <a:rPr lang="en-US" sz="1800" i="1" dirty="0">
                    <a:effectLst/>
                    <a:latin typeface="ACaslonPro"/>
                  </a:rPr>
                  <a:t>non</a:t>
                </a:r>
                <a:r>
                  <a:rPr lang="en-US" sz="1800" dirty="0">
                    <a:effectLst/>
                    <a:latin typeface="ACaslonPro"/>
                  </a:rPr>
                  <a:t>-degenerate perturbation theory to find the approximate eigenvalue for the state that grows out of the nondegenerate eigenvector of </a:t>
                </a:r>
                <a14:m>
                  <m:oMath xmlns:m="http://schemas.openxmlformats.org/officeDocument/2006/math">
                    <m:sSup>
                      <m:sSupPr>
                        <m:ctrlPr>
                          <a:rPr lang="en-US" sz="1800" i="1" smtClean="0">
                            <a:effectLst/>
                            <a:latin typeface="Cambria Math" panose="02040503050406030204" pitchFamily="18" charset="0"/>
                          </a:rPr>
                        </m:ctrlPr>
                      </m:sSupPr>
                      <m:e>
                        <m:r>
                          <a:rPr lang="en-US" sz="1800" b="0" i="1" smtClean="0">
                            <a:effectLst/>
                            <a:latin typeface="Cambria Math" panose="02040503050406030204" pitchFamily="18" charset="0"/>
                          </a:rPr>
                          <m:t>𝐻</m:t>
                        </m:r>
                      </m:e>
                      <m:sup>
                        <m:r>
                          <a:rPr lang="en-US" sz="1800" b="0" i="1" smtClean="0">
                            <a:effectLst/>
                            <a:latin typeface="Cambria Math" panose="02040503050406030204" pitchFamily="18" charset="0"/>
                          </a:rPr>
                          <m:t>0</m:t>
                        </m:r>
                      </m:sup>
                    </m:sSup>
                  </m:oMath>
                </a14:m>
                <a:r>
                  <a:rPr lang="en-US" dirty="0"/>
                  <a:t>. Compare the exact result, from (B). </a:t>
                </a:r>
              </a:p>
              <a:p>
                <a:pPr marL="342900" indent="-342900">
                  <a:buFontTx/>
                  <a:buAutoNum type="alphaUcPeriod"/>
                </a:pPr>
                <a:endParaRPr lang="en-US" dirty="0"/>
              </a:p>
              <a:p>
                <a:pPr marL="342900" indent="-342900">
                  <a:buFontTx/>
                  <a:buAutoNum type="alphaUcPeriod"/>
                </a:pPr>
                <a:r>
                  <a:rPr lang="en-US" sz="1800" dirty="0">
                    <a:effectLst/>
                    <a:latin typeface="ACaslonPro"/>
                  </a:rPr>
                  <a:t>Use </a:t>
                </a:r>
                <a:r>
                  <a:rPr lang="en-US" sz="1800" i="1" dirty="0">
                    <a:effectLst/>
                    <a:latin typeface="ACaslonPro"/>
                  </a:rPr>
                  <a:t>degenerate </a:t>
                </a:r>
                <a:r>
                  <a:rPr lang="en-US" sz="1800" dirty="0">
                    <a:effectLst/>
                    <a:latin typeface="ACaslonPro"/>
                  </a:rPr>
                  <a:t>perturbation theory to find the first-order correction to the two initially degenerate eigenvalues. Compare the exact results. </a:t>
                </a:r>
                <a:endParaRPr lang="en-US" dirty="0"/>
              </a:p>
            </p:txBody>
          </p:sp>
        </mc:Choice>
        <mc:Fallback xmlns="">
          <p:sp>
            <p:nvSpPr>
              <p:cNvPr id="8" name="TextBox 7">
                <a:extLst>
                  <a:ext uri="{FF2B5EF4-FFF2-40B4-BE49-F238E27FC236}">
                    <a16:creationId xmlns:a16="http://schemas.microsoft.com/office/drawing/2014/main" id="{9DCA6FFF-ADAB-4430-C4FF-B37C4F9C50CD}"/>
                  </a:ext>
                </a:extLst>
              </p:cNvPr>
              <p:cNvSpPr txBox="1">
                <a:spLocks noRot="1" noChangeAspect="1" noMove="1" noResize="1" noEditPoints="1" noAdjustHandles="1" noChangeArrowheads="1" noChangeShapeType="1" noTextEdit="1"/>
              </p:cNvSpPr>
              <p:nvPr/>
            </p:nvSpPr>
            <p:spPr>
              <a:xfrm>
                <a:off x="162790" y="2994807"/>
                <a:ext cx="11547764" cy="3139321"/>
              </a:xfrm>
              <a:prstGeom prst="rect">
                <a:avLst/>
              </a:prstGeom>
              <a:blipFill>
                <a:blip r:embed="rId3"/>
                <a:stretch>
                  <a:fillRect l="-439" t="-806" b="-2419"/>
                </a:stretch>
              </a:blipFill>
            </p:spPr>
            <p:txBody>
              <a:bodyPr/>
              <a:lstStyle/>
              <a:p>
                <a:r>
                  <a:rPr lang="en-US">
                    <a:noFill/>
                  </a:rPr>
                  <a:t> </a:t>
                </a:r>
              </a:p>
            </p:txBody>
          </p:sp>
        </mc:Fallback>
      </mc:AlternateContent>
    </p:spTree>
    <p:extLst>
      <p:ext uri="{BB962C8B-B14F-4D97-AF65-F5344CB8AC3E}">
        <p14:creationId xmlns:p14="http://schemas.microsoft.com/office/powerpoint/2010/main" val="1471717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2A744A0-E099-1F4B-B0B3-B00AD98F3B67}"/>
              </a:ext>
            </a:extLst>
          </p:cNvPr>
          <p:cNvSpPr txBox="1">
            <a:spLocks/>
          </p:cNvSpPr>
          <p:nvPr/>
        </p:nvSpPr>
        <p:spPr>
          <a:xfrm>
            <a:off x="245918"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Higher-Order Degeneracy: Example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BEE2F8E-4438-9E5B-D43A-7A8A789B2DB6}"/>
                  </a:ext>
                </a:extLst>
              </p:cNvPr>
              <p:cNvSpPr txBox="1"/>
              <p:nvPr/>
            </p:nvSpPr>
            <p:spPr>
              <a:xfrm>
                <a:off x="245918" y="1140897"/>
                <a:ext cx="8205836" cy="1477328"/>
              </a:xfrm>
              <a:prstGeom prst="rect">
                <a:avLst/>
              </a:prstGeom>
              <a:noFill/>
            </p:spPr>
            <p:txBody>
              <a:bodyPr wrap="none" rtlCol="0">
                <a:spAutoFit/>
              </a:bodyPr>
              <a:lstStyle/>
              <a:p>
                <a:pPr marL="342900" indent="-342900">
                  <a:buAutoNum type="alphaUcPeriod"/>
                </a:pPr>
                <a:r>
                  <a:rPr lang="en-US" dirty="0"/>
                  <a:t>When </a:t>
                </a:r>
                <a14:m>
                  <m:oMath xmlns:m="http://schemas.openxmlformats.org/officeDocument/2006/math">
                    <m:r>
                      <a:rPr lang="en-US" i="1">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=0</m:t>
                    </m:r>
                  </m:oMath>
                </a14:m>
                <a:r>
                  <a:rPr lang="en-US" dirty="0"/>
                  <a:t> the matrix is diagonal, and the eigenvectors are trivially found as</a:t>
                </a:r>
              </a:p>
              <a:p>
                <a:endParaRPr lang="en-US" dirty="0"/>
              </a:p>
              <a:p>
                <a:r>
                  <a:rPr lang="en-US" dirty="0"/>
                  <a:t>and the eigenvalue </a:t>
                </a:r>
                <a:r>
                  <a:rPr lang="en-US"/>
                  <a:t>equations are:  </a:t>
                </a:r>
                <a14:m>
                  <m:oMath xmlns:m="http://schemas.openxmlformats.org/officeDocument/2006/math">
                    <m:r>
                      <m:rPr>
                        <m:sty m:val="p"/>
                      </m:rPr>
                      <a:rPr lang="en-US" b="0" i="0" smtClean="0">
                        <a:latin typeface="Cambria Math" panose="02040503050406030204" pitchFamily="18" charset="0"/>
                      </a:rPr>
                      <m:t>H</m:t>
                    </m:r>
                    <m:r>
                      <a:rPr lang="en-US" b="0" i="0" smtClean="0">
                        <a:latin typeface="Cambria Math" panose="02040503050406030204" pitchFamily="18" charset="0"/>
                      </a:rPr>
                      <m:t>0 </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𝜒</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rPr>
                          <m:t>1</m:t>
                        </m:r>
                      </m:sub>
                    </m:sSub>
                  </m:oMath>
                </a14:m>
                <a:r>
                  <a:rPr lang="en-US" dirty="0"/>
                  <a:t>;    </a:t>
                </a:r>
                <a14:m>
                  <m:oMath xmlns:m="http://schemas.openxmlformats.org/officeDocument/2006/math">
                    <m:r>
                      <m:rPr>
                        <m:sty m:val="p"/>
                      </m:rPr>
                      <a:rPr lang="en-US">
                        <a:latin typeface="Cambria Math" panose="02040503050406030204" pitchFamily="18" charset="0"/>
                      </a:rPr>
                      <m:t>H</m:t>
                    </m:r>
                    <m:r>
                      <a:rPr lang="en-US">
                        <a:latin typeface="Cambria Math" panose="02040503050406030204" pitchFamily="18" charset="0"/>
                      </a:rPr>
                      <m:t>0 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𝜒</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𝜒</m:t>
                        </m:r>
                      </m:e>
                      <m:sub>
                        <m:r>
                          <a:rPr lang="en-US" b="0" i="1" smtClean="0">
                            <a:latin typeface="Cambria Math" panose="02040503050406030204" pitchFamily="18" charset="0"/>
                          </a:rPr>
                          <m:t>2</m:t>
                        </m:r>
                      </m:sub>
                    </m:sSub>
                  </m:oMath>
                </a14:m>
                <a:r>
                  <a:rPr lang="en-US" dirty="0"/>
                  <a:t>;    </a:t>
                </a:r>
                <a14:m>
                  <m:oMath xmlns:m="http://schemas.openxmlformats.org/officeDocument/2006/math">
                    <m:r>
                      <m:rPr>
                        <m:sty m:val="p"/>
                      </m:rPr>
                      <a:rPr lang="en-US">
                        <a:latin typeface="Cambria Math" panose="02040503050406030204" pitchFamily="18" charset="0"/>
                      </a:rPr>
                      <m:t>H</m:t>
                    </m:r>
                    <m:r>
                      <a:rPr lang="en-US">
                        <a:latin typeface="Cambria Math" panose="02040503050406030204" pitchFamily="18" charset="0"/>
                      </a:rPr>
                      <m:t>0 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𝜒</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𝜒</m:t>
                        </m:r>
                      </m:e>
                      <m:sub>
                        <m:r>
                          <a:rPr lang="en-US" b="0" i="1" smtClean="0">
                            <a:latin typeface="Cambria Math" panose="02040503050406030204" pitchFamily="18" charset="0"/>
                          </a:rPr>
                          <m:t>3</m:t>
                        </m:r>
                      </m:sub>
                    </m:sSub>
                  </m:oMath>
                </a14:m>
                <a:r>
                  <a:rPr lang="en-US" dirty="0"/>
                  <a:t>.</a:t>
                </a:r>
              </a:p>
              <a:p>
                <a:endParaRPr lang="en-US" dirty="0"/>
              </a:p>
              <a:p>
                <a:r>
                  <a:rPr lang="en-US" dirty="0"/>
                  <a:t>B. The characteristic (aka secular) equation is</a:t>
                </a:r>
              </a:p>
            </p:txBody>
          </p:sp>
        </mc:Choice>
        <mc:Fallback>
          <p:sp>
            <p:nvSpPr>
              <p:cNvPr id="4" name="TextBox 3">
                <a:extLst>
                  <a:ext uri="{FF2B5EF4-FFF2-40B4-BE49-F238E27FC236}">
                    <a16:creationId xmlns:a16="http://schemas.microsoft.com/office/drawing/2014/main" id="{1BEE2F8E-4438-9E5B-D43A-7A8A789B2DB6}"/>
                  </a:ext>
                </a:extLst>
              </p:cNvPr>
              <p:cNvSpPr txBox="1">
                <a:spLocks noRot="1" noChangeAspect="1" noMove="1" noResize="1" noEditPoints="1" noAdjustHandles="1" noChangeArrowheads="1" noChangeShapeType="1" noTextEdit="1"/>
              </p:cNvSpPr>
              <p:nvPr/>
            </p:nvSpPr>
            <p:spPr>
              <a:xfrm>
                <a:off x="245918" y="1140897"/>
                <a:ext cx="8205836" cy="1477328"/>
              </a:xfrm>
              <a:prstGeom prst="rect">
                <a:avLst/>
              </a:prstGeom>
              <a:blipFill>
                <a:blip r:embed="rId2"/>
                <a:stretch>
                  <a:fillRect l="-618" t="-1709" b="-5983"/>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E7BFC670-0DFE-3314-1FA6-021B5BB64963}"/>
              </a:ext>
            </a:extLst>
          </p:cNvPr>
          <p:cNvGrpSpPr/>
          <p:nvPr/>
        </p:nvGrpSpPr>
        <p:grpSpPr>
          <a:xfrm>
            <a:off x="7901703" y="834881"/>
            <a:ext cx="4078435" cy="927100"/>
            <a:chOff x="7984831" y="855663"/>
            <a:chExt cx="4078435" cy="927100"/>
          </a:xfrm>
        </p:grpSpPr>
        <p:pic>
          <p:nvPicPr>
            <p:cNvPr id="6" name="Picture 5" descr="A black and white image of a number&#10;&#10;Description automatically generated">
              <a:extLst>
                <a:ext uri="{FF2B5EF4-FFF2-40B4-BE49-F238E27FC236}">
                  <a16:creationId xmlns:a16="http://schemas.microsoft.com/office/drawing/2014/main" id="{1B927B0C-F13E-8677-7DE1-3EC1E10A7D31}"/>
                </a:ext>
              </a:extLst>
            </p:cNvPr>
            <p:cNvPicPr>
              <a:picLocks noChangeAspect="1"/>
            </p:cNvPicPr>
            <p:nvPr/>
          </p:nvPicPr>
          <p:blipFill>
            <a:blip r:embed="rId3"/>
            <a:stretch>
              <a:fillRect/>
            </a:stretch>
          </p:blipFill>
          <p:spPr>
            <a:xfrm>
              <a:off x="7984831" y="868363"/>
              <a:ext cx="1333500" cy="914400"/>
            </a:xfrm>
            <a:prstGeom prst="rect">
              <a:avLst/>
            </a:prstGeom>
          </p:spPr>
        </p:pic>
        <p:pic>
          <p:nvPicPr>
            <p:cNvPr id="8" name="Picture 7" descr="A black and white image of a number&#10;&#10;Description automatically generated">
              <a:extLst>
                <a:ext uri="{FF2B5EF4-FFF2-40B4-BE49-F238E27FC236}">
                  <a16:creationId xmlns:a16="http://schemas.microsoft.com/office/drawing/2014/main" id="{7BE5A5CF-42F3-E72A-3108-45B0E58010DB}"/>
                </a:ext>
              </a:extLst>
            </p:cNvPr>
            <p:cNvPicPr>
              <a:picLocks noChangeAspect="1"/>
            </p:cNvPicPr>
            <p:nvPr/>
          </p:nvPicPr>
          <p:blipFill>
            <a:blip r:embed="rId4"/>
            <a:stretch>
              <a:fillRect/>
            </a:stretch>
          </p:blipFill>
          <p:spPr>
            <a:xfrm>
              <a:off x="9388184" y="868363"/>
              <a:ext cx="1333500" cy="914400"/>
            </a:xfrm>
            <a:prstGeom prst="rect">
              <a:avLst/>
            </a:prstGeom>
          </p:spPr>
        </p:pic>
        <p:pic>
          <p:nvPicPr>
            <p:cNvPr id="10" name="Picture 9" descr="A black and white image of a number&#10;&#10;Description automatically generated">
              <a:extLst>
                <a:ext uri="{FF2B5EF4-FFF2-40B4-BE49-F238E27FC236}">
                  <a16:creationId xmlns:a16="http://schemas.microsoft.com/office/drawing/2014/main" id="{54B5D16F-6328-B683-B480-8FF0D16FA022}"/>
                </a:ext>
              </a:extLst>
            </p:cNvPr>
            <p:cNvPicPr>
              <a:picLocks noChangeAspect="1"/>
            </p:cNvPicPr>
            <p:nvPr/>
          </p:nvPicPr>
          <p:blipFill>
            <a:blip r:embed="rId5"/>
            <a:stretch>
              <a:fillRect/>
            </a:stretch>
          </p:blipFill>
          <p:spPr>
            <a:xfrm>
              <a:off x="10742466" y="855663"/>
              <a:ext cx="1320800" cy="927100"/>
            </a:xfrm>
            <a:prstGeom prst="rect">
              <a:avLst/>
            </a:prstGeom>
          </p:spPr>
        </p:pic>
      </p:grpSp>
      <p:pic>
        <p:nvPicPr>
          <p:cNvPr id="13" name="Picture 12" descr="A math equations on a white background&#10;&#10;Description automatically generated">
            <a:extLst>
              <a:ext uri="{FF2B5EF4-FFF2-40B4-BE49-F238E27FC236}">
                <a16:creationId xmlns:a16="http://schemas.microsoft.com/office/drawing/2014/main" id="{BCF5604C-E964-B3A4-3FF6-6539E540A145}"/>
              </a:ext>
            </a:extLst>
          </p:cNvPr>
          <p:cNvPicPr>
            <a:picLocks noChangeAspect="1"/>
          </p:cNvPicPr>
          <p:nvPr/>
        </p:nvPicPr>
        <p:blipFill>
          <a:blip r:embed="rId6"/>
          <a:stretch>
            <a:fillRect/>
          </a:stretch>
        </p:blipFill>
        <p:spPr>
          <a:xfrm>
            <a:off x="2735118" y="2730422"/>
            <a:ext cx="5537200" cy="1028700"/>
          </a:xfrm>
          <a:prstGeom prst="rect">
            <a:avLst/>
          </a:prstGeom>
        </p:spPr>
      </p:pic>
      <p:pic>
        <p:nvPicPr>
          <p:cNvPr id="15" name="Picture 14">
            <a:extLst>
              <a:ext uri="{FF2B5EF4-FFF2-40B4-BE49-F238E27FC236}">
                <a16:creationId xmlns:a16="http://schemas.microsoft.com/office/drawing/2014/main" id="{A1EED7D6-50D9-9783-7EC9-21BA426FDD1F}"/>
              </a:ext>
            </a:extLst>
          </p:cNvPr>
          <p:cNvPicPr>
            <a:picLocks noChangeAspect="1"/>
          </p:cNvPicPr>
          <p:nvPr/>
        </p:nvPicPr>
        <p:blipFill>
          <a:blip r:embed="rId7"/>
          <a:stretch>
            <a:fillRect/>
          </a:stretch>
        </p:blipFill>
        <p:spPr>
          <a:xfrm>
            <a:off x="245918" y="4153477"/>
            <a:ext cx="6883400" cy="546100"/>
          </a:xfrm>
          <a:prstGeom prst="rect">
            <a:avLst/>
          </a:prstGeom>
        </p:spPr>
      </p:pic>
      <p:sp>
        <p:nvSpPr>
          <p:cNvPr id="16" name="TextBox 15">
            <a:extLst>
              <a:ext uri="{FF2B5EF4-FFF2-40B4-BE49-F238E27FC236}">
                <a16:creationId xmlns:a16="http://schemas.microsoft.com/office/drawing/2014/main" id="{95F6D940-822F-FA13-CCCA-2EA8AC46013A}"/>
              </a:ext>
            </a:extLst>
          </p:cNvPr>
          <p:cNvSpPr txBox="1"/>
          <p:nvPr/>
        </p:nvSpPr>
        <p:spPr>
          <a:xfrm>
            <a:off x="245918" y="3759122"/>
            <a:ext cx="1695657" cy="369332"/>
          </a:xfrm>
          <a:prstGeom prst="rect">
            <a:avLst/>
          </a:prstGeom>
          <a:noFill/>
        </p:spPr>
        <p:txBody>
          <a:bodyPr wrap="none" rtlCol="0">
            <a:spAutoFit/>
          </a:bodyPr>
          <a:lstStyle/>
          <a:p>
            <a:r>
              <a:rPr lang="en-US" dirty="0"/>
              <a:t>and one obtains</a:t>
            </a:r>
          </a:p>
        </p:txBody>
      </p:sp>
      <p:pic>
        <p:nvPicPr>
          <p:cNvPr id="18" name="Picture 17">
            <a:extLst>
              <a:ext uri="{FF2B5EF4-FFF2-40B4-BE49-F238E27FC236}">
                <a16:creationId xmlns:a16="http://schemas.microsoft.com/office/drawing/2014/main" id="{50339004-5836-A1CC-E5EE-629387A893F4}"/>
              </a:ext>
            </a:extLst>
          </p:cNvPr>
          <p:cNvPicPr>
            <a:picLocks noChangeAspect="1"/>
          </p:cNvPicPr>
          <p:nvPr/>
        </p:nvPicPr>
        <p:blipFill>
          <a:blip r:embed="rId8"/>
          <a:stretch>
            <a:fillRect/>
          </a:stretch>
        </p:blipFill>
        <p:spPr>
          <a:xfrm>
            <a:off x="245918" y="4825629"/>
            <a:ext cx="7010400" cy="406400"/>
          </a:xfrm>
          <a:prstGeom prst="rect">
            <a:avLst/>
          </a:prstGeom>
        </p:spPr>
      </p:pic>
      <p:pic>
        <p:nvPicPr>
          <p:cNvPr id="20" name="Picture 19">
            <a:extLst>
              <a:ext uri="{FF2B5EF4-FFF2-40B4-BE49-F238E27FC236}">
                <a16:creationId xmlns:a16="http://schemas.microsoft.com/office/drawing/2014/main" id="{558575F0-8992-882E-3D8D-6EC18DC09531}"/>
              </a:ext>
            </a:extLst>
          </p:cNvPr>
          <p:cNvPicPr>
            <a:picLocks noChangeAspect="1"/>
          </p:cNvPicPr>
          <p:nvPr/>
        </p:nvPicPr>
        <p:blipFill>
          <a:blip r:embed="rId9"/>
          <a:stretch>
            <a:fillRect/>
          </a:stretch>
        </p:blipFill>
        <p:spPr>
          <a:xfrm>
            <a:off x="245918" y="5394773"/>
            <a:ext cx="7772400" cy="644659"/>
          </a:xfrm>
          <a:prstGeom prst="rect">
            <a:avLst/>
          </a:prstGeom>
        </p:spPr>
      </p:pic>
      <p:sp>
        <p:nvSpPr>
          <p:cNvPr id="21" name="TextBox 20">
            <a:extLst>
              <a:ext uri="{FF2B5EF4-FFF2-40B4-BE49-F238E27FC236}">
                <a16:creationId xmlns:a16="http://schemas.microsoft.com/office/drawing/2014/main" id="{F116BF68-1CF1-B85C-6614-68BC0354BE9B}"/>
              </a:ext>
            </a:extLst>
          </p:cNvPr>
          <p:cNvSpPr txBox="1"/>
          <p:nvPr/>
        </p:nvSpPr>
        <p:spPr>
          <a:xfrm>
            <a:off x="7154712" y="4226312"/>
            <a:ext cx="1035861" cy="369332"/>
          </a:xfrm>
          <a:prstGeom prst="rect">
            <a:avLst/>
          </a:prstGeom>
          <a:noFill/>
        </p:spPr>
        <p:txBody>
          <a:bodyPr wrap="none" rtlCol="0">
            <a:spAutoFit/>
          </a:bodyPr>
          <a:lstStyle/>
          <a:p>
            <a:r>
              <a:rPr lang="en-US" dirty="0"/>
              <a:t>First root</a:t>
            </a:r>
          </a:p>
        </p:txBody>
      </p:sp>
      <p:sp>
        <p:nvSpPr>
          <p:cNvPr id="22" name="TextBox 21">
            <a:extLst>
              <a:ext uri="{FF2B5EF4-FFF2-40B4-BE49-F238E27FC236}">
                <a16:creationId xmlns:a16="http://schemas.microsoft.com/office/drawing/2014/main" id="{4098DF61-88A1-5D1B-5DFC-8261FA0E861D}"/>
              </a:ext>
            </a:extLst>
          </p:cNvPr>
          <p:cNvSpPr txBox="1"/>
          <p:nvPr/>
        </p:nvSpPr>
        <p:spPr>
          <a:xfrm>
            <a:off x="7154712" y="4844163"/>
            <a:ext cx="2413609" cy="369332"/>
          </a:xfrm>
          <a:prstGeom prst="rect">
            <a:avLst/>
          </a:prstGeom>
          <a:noFill/>
        </p:spPr>
        <p:txBody>
          <a:bodyPr wrap="none" rtlCol="0">
            <a:spAutoFit/>
          </a:bodyPr>
          <a:lstStyle/>
          <a:p>
            <a:r>
              <a:rPr lang="en-US" dirty="0"/>
              <a:t>The other two roots are</a:t>
            </a:r>
          </a:p>
        </p:txBody>
      </p:sp>
      <p:pic>
        <p:nvPicPr>
          <p:cNvPr id="24" name="Picture 23">
            <a:extLst>
              <a:ext uri="{FF2B5EF4-FFF2-40B4-BE49-F238E27FC236}">
                <a16:creationId xmlns:a16="http://schemas.microsoft.com/office/drawing/2014/main" id="{1B9347CB-136C-F328-7F5B-83BA38E3073B}"/>
              </a:ext>
            </a:extLst>
          </p:cNvPr>
          <p:cNvPicPr>
            <a:picLocks noChangeAspect="1"/>
          </p:cNvPicPr>
          <p:nvPr/>
        </p:nvPicPr>
        <p:blipFill>
          <a:blip r:embed="rId10"/>
          <a:stretch>
            <a:fillRect/>
          </a:stretch>
        </p:blipFill>
        <p:spPr>
          <a:xfrm>
            <a:off x="245918" y="6126434"/>
            <a:ext cx="7772400" cy="634961"/>
          </a:xfrm>
          <a:prstGeom prst="rect">
            <a:avLst/>
          </a:prstGeom>
        </p:spPr>
      </p:pic>
    </p:spTree>
    <p:extLst>
      <p:ext uri="{BB962C8B-B14F-4D97-AF65-F5344CB8AC3E}">
        <p14:creationId xmlns:p14="http://schemas.microsoft.com/office/powerpoint/2010/main" val="2059324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F3537-A537-0D71-1E03-0E703F8D41F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C314940-0C89-78C7-6E2B-B570DC69A611}"/>
              </a:ext>
            </a:extLst>
          </p:cNvPr>
          <p:cNvSpPr txBox="1">
            <a:spLocks/>
          </p:cNvSpPr>
          <p:nvPr/>
        </p:nvSpPr>
        <p:spPr>
          <a:xfrm>
            <a:off x="245918"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Higher-Order Degeneracy: Example</a:t>
            </a:r>
          </a:p>
        </p:txBody>
      </p:sp>
      <p:sp>
        <p:nvSpPr>
          <p:cNvPr id="2" name="TextBox 1">
            <a:extLst>
              <a:ext uri="{FF2B5EF4-FFF2-40B4-BE49-F238E27FC236}">
                <a16:creationId xmlns:a16="http://schemas.microsoft.com/office/drawing/2014/main" id="{96D45C17-7734-0C23-1A43-3D7B336A064C}"/>
              </a:ext>
            </a:extLst>
          </p:cNvPr>
          <p:cNvSpPr txBox="1"/>
          <p:nvPr/>
        </p:nvSpPr>
        <p:spPr>
          <a:xfrm>
            <a:off x="245918" y="1140897"/>
            <a:ext cx="5497018" cy="369332"/>
          </a:xfrm>
          <a:prstGeom prst="rect">
            <a:avLst/>
          </a:prstGeom>
          <a:noFill/>
        </p:spPr>
        <p:txBody>
          <a:bodyPr wrap="none" rtlCol="0">
            <a:spAutoFit/>
          </a:bodyPr>
          <a:lstStyle/>
          <a:p>
            <a:r>
              <a:rPr lang="en-US" dirty="0"/>
              <a:t>C. The perturbation to the Hamiltonian can be written as</a:t>
            </a:r>
          </a:p>
        </p:txBody>
      </p:sp>
      <p:pic>
        <p:nvPicPr>
          <p:cNvPr id="5" name="Picture 4" descr="A black text on a white background&#10;&#10;Description automatically generated">
            <a:extLst>
              <a:ext uri="{FF2B5EF4-FFF2-40B4-BE49-F238E27FC236}">
                <a16:creationId xmlns:a16="http://schemas.microsoft.com/office/drawing/2014/main" id="{92931C24-D494-2237-0058-115624B8BBB9}"/>
              </a:ext>
            </a:extLst>
          </p:cNvPr>
          <p:cNvPicPr>
            <a:picLocks noChangeAspect="1"/>
          </p:cNvPicPr>
          <p:nvPr/>
        </p:nvPicPr>
        <p:blipFill>
          <a:blip r:embed="rId2"/>
          <a:stretch>
            <a:fillRect/>
          </a:stretch>
        </p:blipFill>
        <p:spPr>
          <a:xfrm>
            <a:off x="5742936" y="849313"/>
            <a:ext cx="2336800" cy="9525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BEDFF1-8EE2-3871-B161-6614B289BA43}"/>
                  </a:ext>
                </a:extLst>
              </p:cNvPr>
              <p:cNvSpPr txBox="1"/>
              <p:nvPr/>
            </p:nvSpPr>
            <p:spPr>
              <a:xfrm>
                <a:off x="509155" y="1805544"/>
                <a:ext cx="11725197" cy="369332"/>
              </a:xfrm>
              <a:prstGeom prst="rect">
                <a:avLst/>
              </a:prstGeom>
              <a:noFill/>
            </p:spPr>
            <p:txBody>
              <a:bodyPr wrap="none" rtlCol="0">
                <a:spAutoFit/>
              </a:bodyPr>
              <a:lstStyle/>
              <a:p>
                <a:r>
                  <a:rPr lang="en-US" dirty="0">
                    <a:latin typeface="ACaslonPro"/>
                  </a:rPr>
                  <a:t>T</a:t>
                </a:r>
                <a:r>
                  <a:rPr lang="en-US" sz="1800" dirty="0">
                    <a:effectLst/>
                    <a:latin typeface="ACaslonPro"/>
                  </a:rPr>
                  <a:t>he state that grows out of the nondegenerate eigenvector of </a:t>
                </a:r>
                <a14:m>
                  <m:oMath xmlns:m="http://schemas.openxmlformats.org/officeDocument/2006/math">
                    <m:sSup>
                      <m:sSupPr>
                        <m:ctrlPr>
                          <a:rPr lang="en-US" sz="1800" i="1" smtClean="0">
                            <a:effectLst/>
                            <a:latin typeface="Cambria Math" panose="02040503050406030204" pitchFamily="18" charset="0"/>
                          </a:rPr>
                        </m:ctrlPr>
                      </m:sSupPr>
                      <m:e>
                        <m:r>
                          <a:rPr lang="en-US" sz="1800" b="0" i="1" smtClean="0">
                            <a:effectLst/>
                            <a:latin typeface="Cambria Math" panose="02040503050406030204" pitchFamily="18" charset="0"/>
                          </a:rPr>
                          <m:t>𝐻</m:t>
                        </m:r>
                      </m:e>
                      <m:sup>
                        <m:r>
                          <a:rPr lang="en-US" sz="1800" b="0" i="1" smtClean="0">
                            <a:effectLst/>
                            <a:latin typeface="Cambria Math" panose="02040503050406030204" pitchFamily="18" charset="0"/>
                          </a:rPr>
                          <m:t>0</m:t>
                        </m:r>
                      </m:sup>
                    </m:sSup>
                  </m:oMath>
                </a14:m>
                <a:r>
                  <a:rPr lang="en-US" dirty="0"/>
                  <a:t> is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𝜒</m:t>
                        </m:r>
                      </m:e>
                      <m:sub>
                        <m:r>
                          <a:rPr lang="en-US" b="0" i="1" smtClean="0">
                            <a:latin typeface="Cambria Math" panose="02040503050406030204" pitchFamily="18" charset="0"/>
                          </a:rPr>
                          <m:t>3</m:t>
                        </m:r>
                      </m:sub>
                    </m:sSub>
                  </m:oMath>
                </a14:m>
                <a:r>
                  <a:rPr lang="en-US" dirty="0"/>
                  <a:t>. Therefore, the 1</a:t>
                </a:r>
                <a:r>
                  <a:rPr lang="en-US" baseline="30000" dirty="0"/>
                  <a:t>st</a:t>
                </a:r>
                <a:r>
                  <a:rPr lang="en-US" dirty="0"/>
                  <a:t> order correction to the energy is  </a:t>
                </a:r>
              </a:p>
            </p:txBody>
          </p:sp>
        </mc:Choice>
        <mc:Fallback xmlns="">
          <p:sp>
            <p:nvSpPr>
              <p:cNvPr id="6" name="TextBox 5">
                <a:extLst>
                  <a:ext uri="{FF2B5EF4-FFF2-40B4-BE49-F238E27FC236}">
                    <a16:creationId xmlns:a16="http://schemas.microsoft.com/office/drawing/2014/main" id="{CDBEDFF1-8EE2-3871-B161-6614B289BA43}"/>
                  </a:ext>
                </a:extLst>
              </p:cNvPr>
              <p:cNvSpPr txBox="1">
                <a:spLocks noRot="1" noChangeAspect="1" noMove="1" noResize="1" noEditPoints="1" noAdjustHandles="1" noChangeArrowheads="1" noChangeShapeType="1" noTextEdit="1"/>
              </p:cNvSpPr>
              <p:nvPr/>
            </p:nvSpPr>
            <p:spPr>
              <a:xfrm>
                <a:off x="509155" y="1805544"/>
                <a:ext cx="11725197" cy="369332"/>
              </a:xfrm>
              <a:prstGeom prst="rect">
                <a:avLst/>
              </a:prstGeom>
              <a:blipFill>
                <a:blip r:embed="rId3"/>
                <a:stretch>
                  <a:fillRect l="-433" t="-6667" b="-26667"/>
                </a:stretch>
              </a:blipFill>
            </p:spPr>
            <p:txBody>
              <a:bodyPr/>
              <a:lstStyle/>
              <a:p>
                <a:r>
                  <a:rPr lang="en-US">
                    <a:noFill/>
                  </a:rPr>
                  <a:t> </a:t>
                </a:r>
              </a:p>
            </p:txBody>
          </p:sp>
        </mc:Fallback>
      </mc:AlternateContent>
      <p:pic>
        <p:nvPicPr>
          <p:cNvPr id="8" name="Picture 7" descr="A black text on a white background&#10;&#10;Description automatically generated">
            <a:extLst>
              <a:ext uri="{FF2B5EF4-FFF2-40B4-BE49-F238E27FC236}">
                <a16:creationId xmlns:a16="http://schemas.microsoft.com/office/drawing/2014/main" id="{5512C312-5DF2-4D87-6F2E-4EAB66879B72}"/>
              </a:ext>
            </a:extLst>
          </p:cNvPr>
          <p:cNvPicPr>
            <a:picLocks noChangeAspect="1"/>
          </p:cNvPicPr>
          <p:nvPr/>
        </p:nvPicPr>
        <p:blipFill>
          <a:blip r:embed="rId4"/>
          <a:stretch>
            <a:fillRect/>
          </a:stretch>
        </p:blipFill>
        <p:spPr>
          <a:xfrm>
            <a:off x="624836" y="2281794"/>
            <a:ext cx="5118100" cy="850900"/>
          </a:xfrm>
          <a:prstGeom prst="rect">
            <a:avLst/>
          </a:prstGeom>
        </p:spPr>
      </p:pic>
      <p:pic>
        <p:nvPicPr>
          <p:cNvPr id="10" name="Picture 9" descr="A close-up of a number&#10;&#10;Description automatically generated">
            <a:extLst>
              <a:ext uri="{FF2B5EF4-FFF2-40B4-BE49-F238E27FC236}">
                <a16:creationId xmlns:a16="http://schemas.microsoft.com/office/drawing/2014/main" id="{A8C8ABE6-B7C8-A3D3-C519-A5CF683A9261}"/>
              </a:ext>
            </a:extLst>
          </p:cNvPr>
          <p:cNvPicPr>
            <a:picLocks noChangeAspect="1"/>
          </p:cNvPicPr>
          <p:nvPr/>
        </p:nvPicPr>
        <p:blipFill>
          <a:blip r:embed="rId5"/>
          <a:stretch>
            <a:fillRect/>
          </a:stretch>
        </p:blipFill>
        <p:spPr>
          <a:xfrm>
            <a:off x="5742936" y="2257549"/>
            <a:ext cx="2794000" cy="927100"/>
          </a:xfrm>
          <a:prstGeom prst="rect">
            <a:avLst/>
          </a:prstGeom>
        </p:spPr>
      </p:pic>
      <p:sp>
        <p:nvSpPr>
          <p:cNvPr id="11" name="TextBox 10">
            <a:extLst>
              <a:ext uri="{FF2B5EF4-FFF2-40B4-BE49-F238E27FC236}">
                <a16:creationId xmlns:a16="http://schemas.microsoft.com/office/drawing/2014/main" id="{ACCE2EF7-061F-BB04-8BF2-57305B105885}"/>
              </a:ext>
            </a:extLst>
          </p:cNvPr>
          <p:cNvSpPr txBox="1"/>
          <p:nvPr/>
        </p:nvSpPr>
        <p:spPr>
          <a:xfrm>
            <a:off x="8759537" y="2522578"/>
            <a:ext cx="2316660" cy="369332"/>
          </a:xfrm>
          <a:prstGeom prst="rect">
            <a:avLst/>
          </a:prstGeom>
          <a:noFill/>
        </p:spPr>
        <p:txBody>
          <a:bodyPr wrap="none" rtlCol="0">
            <a:spAutoFit/>
          </a:bodyPr>
          <a:lstStyle/>
          <a:p>
            <a:r>
              <a:rPr lang="en-US" dirty="0"/>
              <a:t>No 1</a:t>
            </a:r>
            <a:r>
              <a:rPr lang="en-US" baseline="30000" dirty="0"/>
              <a:t>st</a:t>
            </a:r>
            <a:r>
              <a:rPr lang="en-US" dirty="0"/>
              <a:t> order correction</a:t>
            </a:r>
          </a:p>
        </p:txBody>
      </p:sp>
      <p:pic>
        <p:nvPicPr>
          <p:cNvPr id="13" name="Picture 12">
            <a:extLst>
              <a:ext uri="{FF2B5EF4-FFF2-40B4-BE49-F238E27FC236}">
                <a16:creationId xmlns:a16="http://schemas.microsoft.com/office/drawing/2014/main" id="{69C9880D-D19F-AB4D-6EFA-22D7FEA1C04E}"/>
              </a:ext>
            </a:extLst>
          </p:cNvPr>
          <p:cNvPicPr>
            <a:picLocks noChangeAspect="1"/>
          </p:cNvPicPr>
          <p:nvPr/>
        </p:nvPicPr>
        <p:blipFill>
          <a:blip r:embed="rId6"/>
          <a:stretch>
            <a:fillRect/>
          </a:stretch>
        </p:blipFill>
        <p:spPr>
          <a:xfrm>
            <a:off x="451372" y="3625574"/>
            <a:ext cx="10104692" cy="1049188"/>
          </a:xfrm>
          <a:prstGeom prst="rect">
            <a:avLst/>
          </a:prstGeom>
        </p:spPr>
      </p:pic>
      <p:sp>
        <p:nvSpPr>
          <p:cNvPr id="14" name="TextBox 13">
            <a:extLst>
              <a:ext uri="{FF2B5EF4-FFF2-40B4-BE49-F238E27FC236}">
                <a16:creationId xmlns:a16="http://schemas.microsoft.com/office/drawing/2014/main" id="{5086F183-12A7-92FC-4CF4-2953A18F620E}"/>
              </a:ext>
            </a:extLst>
          </p:cNvPr>
          <p:cNvSpPr txBox="1"/>
          <p:nvPr/>
        </p:nvSpPr>
        <p:spPr>
          <a:xfrm>
            <a:off x="509155" y="3258688"/>
            <a:ext cx="3789114" cy="369332"/>
          </a:xfrm>
          <a:prstGeom prst="rect">
            <a:avLst/>
          </a:prstGeom>
          <a:noFill/>
        </p:spPr>
        <p:txBody>
          <a:bodyPr wrap="none" rtlCol="0">
            <a:spAutoFit/>
          </a:bodyPr>
          <a:lstStyle/>
          <a:p>
            <a:r>
              <a:rPr lang="en-US" dirty="0"/>
              <a:t>The 2</a:t>
            </a:r>
            <a:r>
              <a:rPr lang="en-US" baseline="30000" dirty="0"/>
              <a:t>nd</a:t>
            </a:r>
            <a:r>
              <a:rPr lang="en-US" dirty="0"/>
              <a:t> order correction is obtained as</a:t>
            </a:r>
          </a:p>
        </p:txBody>
      </p:sp>
      <p:pic>
        <p:nvPicPr>
          <p:cNvPr id="16" name="Picture 15" descr="A number with numbers in a circle&#10;&#10;Description automatically generated with medium confidence">
            <a:extLst>
              <a:ext uri="{FF2B5EF4-FFF2-40B4-BE49-F238E27FC236}">
                <a16:creationId xmlns:a16="http://schemas.microsoft.com/office/drawing/2014/main" id="{BE6D1491-98A0-088B-13F8-28782402ADDE}"/>
              </a:ext>
            </a:extLst>
          </p:cNvPr>
          <p:cNvPicPr>
            <a:picLocks noChangeAspect="1"/>
          </p:cNvPicPr>
          <p:nvPr/>
        </p:nvPicPr>
        <p:blipFill>
          <a:blip r:embed="rId7"/>
          <a:stretch>
            <a:fillRect/>
          </a:stretch>
        </p:blipFill>
        <p:spPr>
          <a:xfrm>
            <a:off x="3354559" y="4596489"/>
            <a:ext cx="5257800" cy="924866"/>
          </a:xfrm>
          <a:prstGeom prst="rect">
            <a:avLst/>
          </a:prstGeom>
        </p:spPr>
      </p:pic>
      <p:pic>
        <p:nvPicPr>
          <p:cNvPr id="18" name="Picture 17" descr="A black text on a white background&#10;&#10;Description automatically generated">
            <a:extLst>
              <a:ext uri="{FF2B5EF4-FFF2-40B4-BE49-F238E27FC236}">
                <a16:creationId xmlns:a16="http://schemas.microsoft.com/office/drawing/2014/main" id="{B86F9B0A-EBD4-6055-DC94-5DE569958CDC}"/>
              </a:ext>
            </a:extLst>
          </p:cNvPr>
          <p:cNvPicPr>
            <a:picLocks noChangeAspect="1"/>
          </p:cNvPicPr>
          <p:nvPr/>
        </p:nvPicPr>
        <p:blipFill>
          <a:blip r:embed="rId8"/>
          <a:stretch>
            <a:fillRect/>
          </a:stretch>
        </p:blipFill>
        <p:spPr>
          <a:xfrm>
            <a:off x="451372" y="5877810"/>
            <a:ext cx="2806700" cy="495300"/>
          </a:xfrm>
          <a:prstGeom prst="rect">
            <a:avLst/>
          </a:prstGeom>
        </p:spPr>
      </p:pic>
      <p:pic>
        <p:nvPicPr>
          <p:cNvPr id="20" name="Picture 19" descr="A black text on a white background&#10;&#10;Description automatically generated">
            <a:extLst>
              <a:ext uri="{FF2B5EF4-FFF2-40B4-BE49-F238E27FC236}">
                <a16:creationId xmlns:a16="http://schemas.microsoft.com/office/drawing/2014/main" id="{CFBB0394-B77C-75F9-A1FA-BD3AA4542F5D}"/>
              </a:ext>
            </a:extLst>
          </p:cNvPr>
          <p:cNvPicPr>
            <a:picLocks noChangeAspect="1"/>
          </p:cNvPicPr>
          <p:nvPr/>
        </p:nvPicPr>
        <p:blipFill>
          <a:blip r:embed="rId9"/>
          <a:stretch>
            <a:fillRect/>
          </a:stretch>
        </p:blipFill>
        <p:spPr>
          <a:xfrm>
            <a:off x="3737264" y="5877810"/>
            <a:ext cx="2743200" cy="584200"/>
          </a:xfrm>
          <a:prstGeom prst="rect">
            <a:avLst/>
          </a:prstGeom>
        </p:spPr>
      </p:pic>
      <p:sp>
        <p:nvSpPr>
          <p:cNvPr id="22" name="TextBox 21">
            <a:extLst>
              <a:ext uri="{FF2B5EF4-FFF2-40B4-BE49-F238E27FC236}">
                <a16:creationId xmlns:a16="http://schemas.microsoft.com/office/drawing/2014/main" id="{7D938C97-7293-6ED5-859B-91D944C09560}"/>
              </a:ext>
            </a:extLst>
          </p:cNvPr>
          <p:cNvSpPr txBox="1"/>
          <p:nvPr/>
        </p:nvSpPr>
        <p:spPr>
          <a:xfrm>
            <a:off x="7967230" y="5508478"/>
            <a:ext cx="3338080" cy="369332"/>
          </a:xfrm>
          <a:prstGeom prst="rect">
            <a:avLst/>
          </a:prstGeom>
          <a:noFill/>
        </p:spPr>
        <p:txBody>
          <a:bodyPr wrap="square">
            <a:spAutoFit/>
          </a:bodyPr>
          <a:lstStyle/>
          <a:p>
            <a:r>
              <a:rPr lang="en-US" sz="1800" dirty="0">
                <a:effectLst/>
                <a:latin typeface="CMR10"/>
              </a:rPr>
              <a:t>Through second-order, then, </a:t>
            </a:r>
            <a:endParaRPr lang="en-US" dirty="0"/>
          </a:p>
        </p:txBody>
      </p:sp>
      <p:pic>
        <p:nvPicPr>
          <p:cNvPr id="24" name="Picture 23">
            <a:extLst>
              <a:ext uri="{FF2B5EF4-FFF2-40B4-BE49-F238E27FC236}">
                <a16:creationId xmlns:a16="http://schemas.microsoft.com/office/drawing/2014/main" id="{A7E6CA0F-B5DA-914D-291B-B07C8E44822A}"/>
              </a:ext>
            </a:extLst>
          </p:cNvPr>
          <p:cNvPicPr>
            <a:picLocks noChangeAspect="1"/>
          </p:cNvPicPr>
          <p:nvPr/>
        </p:nvPicPr>
        <p:blipFill>
          <a:blip r:embed="rId10"/>
          <a:stretch>
            <a:fillRect/>
          </a:stretch>
        </p:blipFill>
        <p:spPr>
          <a:xfrm>
            <a:off x="6834620" y="5882444"/>
            <a:ext cx="5257800" cy="520700"/>
          </a:xfrm>
          <a:prstGeom prst="rect">
            <a:avLst/>
          </a:prstGeom>
        </p:spPr>
      </p:pic>
      <p:sp>
        <p:nvSpPr>
          <p:cNvPr id="25" name="TextBox 24">
            <a:extLst>
              <a:ext uri="{FF2B5EF4-FFF2-40B4-BE49-F238E27FC236}">
                <a16:creationId xmlns:a16="http://schemas.microsoft.com/office/drawing/2014/main" id="{61AB85D8-467E-C860-4E4F-A8434EBB0E6D}"/>
              </a:ext>
            </a:extLst>
          </p:cNvPr>
          <p:cNvSpPr txBox="1"/>
          <p:nvPr/>
        </p:nvSpPr>
        <p:spPr>
          <a:xfrm>
            <a:off x="7686086" y="6403144"/>
            <a:ext cx="3409395" cy="369332"/>
          </a:xfrm>
          <a:prstGeom prst="rect">
            <a:avLst/>
          </a:prstGeom>
          <a:noFill/>
        </p:spPr>
        <p:txBody>
          <a:bodyPr wrap="none" rtlCol="0">
            <a:spAutoFit/>
          </a:bodyPr>
          <a:lstStyle/>
          <a:p>
            <a:r>
              <a:rPr lang="en-US" sz="1800" dirty="0">
                <a:effectLst/>
                <a:latin typeface="CMR10"/>
              </a:rPr>
              <a:t>(same as we got for </a:t>
            </a:r>
            <a:r>
              <a:rPr lang="el-GR" sz="1800" dirty="0">
                <a:effectLst/>
                <a:latin typeface="CMMI10"/>
              </a:rPr>
              <a:t>λ</a:t>
            </a:r>
            <a:r>
              <a:rPr lang="el-GR" sz="1800" dirty="0">
                <a:effectLst/>
                <a:latin typeface="CMR7"/>
              </a:rPr>
              <a:t>3 </a:t>
            </a:r>
            <a:r>
              <a:rPr lang="en-US" sz="1800" dirty="0">
                <a:effectLst/>
                <a:latin typeface="CMR10"/>
              </a:rPr>
              <a:t>in part (B)) </a:t>
            </a:r>
            <a:endParaRPr lang="en-US" dirty="0"/>
          </a:p>
        </p:txBody>
      </p:sp>
    </p:spTree>
    <p:extLst>
      <p:ext uri="{BB962C8B-B14F-4D97-AF65-F5344CB8AC3E}">
        <p14:creationId xmlns:p14="http://schemas.microsoft.com/office/powerpoint/2010/main" val="3968442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D5CF3-B351-63CE-4D46-BA3B2B640DE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69FE9B25-E0EC-3B70-CFD7-5E5AD0832494}"/>
              </a:ext>
            </a:extLst>
          </p:cNvPr>
          <p:cNvSpPr txBox="1">
            <a:spLocks/>
          </p:cNvSpPr>
          <p:nvPr/>
        </p:nvSpPr>
        <p:spPr>
          <a:xfrm>
            <a:off x="245918"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Higher-Order Degeneracy: Example</a:t>
            </a:r>
          </a:p>
        </p:txBody>
      </p:sp>
      <p:sp>
        <p:nvSpPr>
          <p:cNvPr id="2" name="TextBox 1">
            <a:extLst>
              <a:ext uri="{FF2B5EF4-FFF2-40B4-BE49-F238E27FC236}">
                <a16:creationId xmlns:a16="http://schemas.microsoft.com/office/drawing/2014/main" id="{C913931E-FC23-8096-0EA1-3CA177F81F7D}"/>
              </a:ext>
            </a:extLst>
          </p:cNvPr>
          <p:cNvSpPr txBox="1"/>
          <p:nvPr/>
        </p:nvSpPr>
        <p:spPr>
          <a:xfrm>
            <a:off x="245918" y="1057770"/>
            <a:ext cx="11198900" cy="646331"/>
          </a:xfrm>
          <a:prstGeom prst="rect">
            <a:avLst/>
          </a:prstGeom>
          <a:noFill/>
        </p:spPr>
        <p:txBody>
          <a:bodyPr wrap="none" rtlCol="0">
            <a:spAutoFit/>
          </a:bodyPr>
          <a:lstStyle/>
          <a:p>
            <a:r>
              <a:rPr lang="en-US" dirty="0"/>
              <a:t>D. </a:t>
            </a:r>
            <a:r>
              <a:rPr lang="en-US" sz="1800" dirty="0">
                <a:effectLst/>
                <a:latin typeface="ACaslonPro"/>
              </a:rPr>
              <a:t>Using </a:t>
            </a:r>
            <a:r>
              <a:rPr lang="en-US" sz="1800" i="1" dirty="0">
                <a:effectLst/>
                <a:latin typeface="ACaslonPro"/>
              </a:rPr>
              <a:t>degenerate </a:t>
            </a:r>
            <a:r>
              <a:rPr lang="en-US" sz="1800" dirty="0">
                <a:effectLst/>
                <a:latin typeface="ACaslonPro"/>
              </a:rPr>
              <a:t>perturbation theory to find the first-order correction to the two initially degenerate eigenvalues, </a:t>
            </a:r>
          </a:p>
          <a:p>
            <a:r>
              <a:rPr lang="en-US" dirty="0">
                <a:latin typeface="ACaslonPro"/>
              </a:rPr>
              <a:t>     </a:t>
            </a:r>
            <a:r>
              <a:rPr lang="en-US" sz="1800" dirty="0">
                <a:effectLst/>
                <a:latin typeface="ACaslonPro"/>
              </a:rPr>
              <a:t>we obtain </a:t>
            </a:r>
            <a:endParaRPr lang="en-US" dirty="0"/>
          </a:p>
        </p:txBody>
      </p:sp>
      <p:pic>
        <p:nvPicPr>
          <p:cNvPr id="5" name="Picture 4" descr="A number of numbers in a row&#10;&#10;Description automatically generated with medium confidence">
            <a:extLst>
              <a:ext uri="{FF2B5EF4-FFF2-40B4-BE49-F238E27FC236}">
                <a16:creationId xmlns:a16="http://schemas.microsoft.com/office/drawing/2014/main" id="{A7D006A0-0CED-CD24-AE94-C78D09CF0DD5}"/>
              </a:ext>
            </a:extLst>
          </p:cNvPr>
          <p:cNvPicPr>
            <a:picLocks noChangeAspect="1"/>
          </p:cNvPicPr>
          <p:nvPr/>
        </p:nvPicPr>
        <p:blipFill>
          <a:blip r:embed="rId2"/>
          <a:stretch>
            <a:fillRect/>
          </a:stretch>
        </p:blipFill>
        <p:spPr>
          <a:xfrm>
            <a:off x="245918" y="1704101"/>
            <a:ext cx="7772400" cy="2733275"/>
          </a:xfrm>
          <a:prstGeom prst="rect">
            <a:avLst/>
          </a:prstGeom>
        </p:spPr>
      </p:pic>
      <p:pic>
        <p:nvPicPr>
          <p:cNvPr id="7" name="Picture 6" descr="A square root of a mathematical equation&#10;&#10;Description automatically generated">
            <a:extLst>
              <a:ext uri="{FF2B5EF4-FFF2-40B4-BE49-F238E27FC236}">
                <a16:creationId xmlns:a16="http://schemas.microsoft.com/office/drawing/2014/main" id="{80FEFDAB-4C6D-0AEC-58F6-A4BF72A89582}"/>
              </a:ext>
            </a:extLst>
          </p:cNvPr>
          <p:cNvPicPr>
            <a:picLocks noChangeAspect="1"/>
          </p:cNvPicPr>
          <p:nvPr/>
        </p:nvPicPr>
        <p:blipFill>
          <a:blip r:embed="rId3"/>
          <a:stretch>
            <a:fillRect/>
          </a:stretch>
        </p:blipFill>
        <p:spPr>
          <a:xfrm>
            <a:off x="245918" y="4597714"/>
            <a:ext cx="4793673" cy="694863"/>
          </a:xfrm>
          <a:prstGeom prst="rect">
            <a:avLst/>
          </a:prstGeom>
        </p:spPr>
      </p:pic>
      <p:pic>
        <p:nvPicPr>
          <p:cNvPr id="9" name="Picture 8">
            <a:extLst>
              <a:ext uri="{FF2B5EF4-FFF2-40B4-BE49-F238E27FC236}">
                <a16:creationId xmlns:a16="http://schemas.microsoft.com/office/drawing/2014/main" id="{3D6E635C-4858-4E49-4371-0F202AA7E6AF}"/>
              </a:ext>
            </a:extLst>
          </p:cNvPr>
          <p:cNvPicPr>
            <a:picLocks noChangeAspect="1"/>
          </p:cNvPicPr>
          <p:nvPr/>
        </p:nvPicPr>
        <p:blipFill>
          <a:blip r:embed="rId4"/>
          <a:stretch>
            <a:fillRect/>
          </a:stretch>
        </p:blipFill>
        <p:spPr>
          <a:xfrm>
            <a:off x="5960918" y="4661348"/>
            <a:ext cx="5850082" cy="593974"/>
          </a:xfrm>
          <a:prstGeom prst="rect">
            <a:avLst/>
          </a:prstGeom>
        </p:spPr>
      </p:pic>
      <p:pic>
        <p:nvPicPr>
          <p:cNvPr id="11" name="Picture 10" descr="A black and white rectangular sign with a black rectangle with letters in it&#10;&#10;Description automatically generated">
            <a:extLst>
              <a:ext uri="{FF2B5EF4-FFF2-40B4-BE49-F238E27FC236}">
                <a16:creationId xmlns:a16="http://schemas.microsoft.com/office/drawing/2014/main" id="{3FC80B85-0145-2F3B-ECF5-80648A86048F}"/>
              </a:ext>
            </a:extLst>
          </p:cNvPr>
          <p:cNvPicPr>
            <a:picLocks noChangeAspect="1"/>
          </p:cNvPicPr>
          <p:nvPr/>
        </p:nvPicPr>
        <p:blipFill>
          <a:blip r:embed="rId5"/>
          <a:stretch>
            <a:fillRect/>
          </a:stretch>
        </p:blipFill>
        <p:spPr>
          <a:xfrm>
            <a:off x="2277821" y="5584330"/>
            <a:ext cx="2908300" cy="431800"/>
          </a:xfrm>
          <a:prstGeom prst="rect">
            <a:avLst/>
          </a:prstGeom>
        </p:spPr>
      </p:pic>
      <p:sp>
        <p:nvSpPr>
          <p:cNvPr id="12" name="Right Arrow 11">
            <a:extLst>
              <a:ext uri="{FF2B5EF4-FFF2-40B4-BE49-F238E27FC236}">
                <a16:creationId xmlns:a16="http://schemas.microsoft.com/office/drawing/2014/main" id="{21792B24-30BE-D5A4-8D97-80A386F16C6C}"/>
              </a:ext>
            </a:extLst>
          </p:cNvPr>
          <p:cNvSpPr/>
          <p:nvPr/>
        </p:nvSpPr>
        <p:spPr>
          <a:xfrm>
            <a:off x="5312929" y="4716545"/>
            <a:ext cx="37465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251E34E-5D8C-7487-5109-C982C1AA184D}"/>
              </a:ext>
            </a:extLst>
          </p:cNvPr>
          <p:cNvSpPr txBox="1"/>
          <p:nvPr/>
        </p:nvSpPr>
        <p:spPr>
          <a:xfrm>
            <a:off x="245918" y="5615564"/>
            <a:ext cx="2031903" cy="369332"/>
          </a:xfrm>
          <a:prstGeom prst="rect">
            <a:avLst/>
          </a:prstGeom>
          <a:noFill/>
        </p:spPr>
        <p:txBody>
          <a:bodyPr wrap="none" rtlCol="0">
            <a:spAutoFit/>
          </a:bodyPr>
          <a:lstStyle/>
          <a:p>
            <a:r>
              <a:rPr lang="en-US" sz="1800" dirty="0">
                <a:effectLst/>
                <a:latin typeface="CMR10"/>
              </a:rPr>
              <a:t>To first-order, then, </a:t>
            </a:r>
            <a:endParaRPr lang="en-US" dirty="0"/>
          </a:p>
        </p:txBody>
      </p:sp>
      <p:sp>
        <p:nvSpPr>
          <p:cNvPr id="15" name="TextBox 14">
            <a:extLst>
              <a:ext uri="{FF2B5EF4-FFF2-40B4-BE49-F238E27FC236}">
                <a16:creationId xmlns:a16="http://schemas.microsoft.com/office/drawing/2014/main" id="{8F7D60B0-69A3-BD25-EF0F-7F66C6E89F4B}"/>
              </a:ext>
            </a:extLst>
          </p:cNvPr>
          <p:cNvSpPr txBox="1"/>
          <p:nvPr/>
        </p:nvSpPr>
        <p:spPr>
          <a:xfrm>
            <a:off x="5186120" y="5584330"/>
            <a:ext cx="6759961" cy="369332"/>
          </a:xfrm>
          <a:prstGeom prst="rect">
            <a:avLst/>
          </a:prstGeom>
          <a:noFill/>
        </p:spPr>
        <p:txBody>
          <a:bodyPr wrap="square">
            <a:spAutoFit/>
          </a:bodyPr>
          <a:lstStyle/>
          <a:p>
            <a:r>
              <a:rPr lang="en-US" sz="1800" dirty="0">
                <a:effectLst/>
                <a:latin typeface="CMR10"/>
              </a:rPr>
              <a:t>and these are consistent (to first order in </a:t>
            </a:r>
            <a:r>
              <a:rPr lang="el-GR" sz="1800" dirty="0">
                <a:effectLst/>
                <a:latin typeface="CMMI10"/>
              </a:rPr>
              <a:t>ε</a:t>
            </a:r>
            <a:r>
              <a:rPr lang="el-GR" sz="1800" dirty="0">
                <a:effectLst/>
                <a:latin typeface="CMR10"/>
              </a:rPr>
              <a:t>) </a:t>
            </a:r>
            <a:r>
              <a:rPr lang="en-US" sz="1800" dirty="0">
                <a:effectLst/>
                <a:latin typeface="CMR10"/>
              </a:rPr>
              <a:t>with what we got in (B). </a:t>
            </a:r>
            <a:endParaRPr lang="en-US" dirty="0"/>
          </a:p>
        </p:txBody>
      </p:sp>
    </p:spTree>
    <p:extLst>
      <p:ext uri="{BB962C8B-B14F-4D97-AF65-F5344CB8AC3E}">
        <p14:creationId xmlns:p14="http://schemas.microsoft.com/office/powerpoint/2010/main" val="4086117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68A58-6ED6-11EC-C5E6-7E9CB6144428}"/>
              </a:ext>
            </a:extLst>
          </p:cNvPr>
          <p:cNvSpPr>
            <a:spLocks noGrp="1"/>
          </p:cNvSpPr>
          <p:nvPr>
            <p:ph type="title"/>
          </p:nvPr>
        </p:nvSpPr>
        <p:spPr>
          <a:xfrm>
            <a:off x="256309" y="0"/>
            <a:ext cx="10515600" cy="1325563"/>
          </a:xfrm>
        </p:spPr>
        <p:txBody>
          <a:bodyPr/>
          <a:lstStyle/>
          <a:p>
            <a:r>
              <a:rPr lang="en-US" b="1" dirty="0"/>
              <a:t>The Fine Structure of Hydrogen </a:t>
            </a:r>
          </a:p>
        </p:txBody>
      </p:sp>
      <p:pic>
        <p:nvPicPr>
          <p:cNvPr id="4" name="Picture 3" descr="A math equations with numbers&#10;&#10;Description automatically generated with medium confidence">
            <a:extLst>
              <a:ext uri="{FF2B5EF4-FFF2-40B4-BE49-F238E27FC236}">
                <a16:creationId xmlns:a16="http://schemas.microsoft.com/office/drawing/2014/main" id="{1F49BC6F-627C-2101-BBF8-EF6E4AEF4C96}"/>
              </a:ext>
            </a:extLst>
          </p:cNvPr>
          <p:cNvPicPr>
            <a:picLocks noChangeAspect="1"/>
          </p:cNvPicPr>
          <p:nvPr/>
        </p:nvPicPr>
        <p:blipFill>
          <a:blip r:embed="rId2"/>
          <a:stretch>
            <a:fillRect/>
          </a:stretch>
        </p:blipFill>
        <p:spPr>
          <a:xfrm>
            <a:off x="2777464" y="1678519"/>
            <a:ext cx="3860800" cy="952500"/>
          </a:xfrm>
          <a:prstGeom prst="rect">
            <a:avLst/>
          </a:prstGeom>
        </p:spPr>
      </p:pic>
      <p:sp>
        <p:nvSpPr>
          <p:cNvPr id="5" name="TextBox 4">
            <a:extLst>
              <a:ext uri="{FF2B5EF4-FFF2-40B4-BE49-F238E27FC236}">
                <a16:creationId xmlns:a16="http://schemas.microsoft.com/office/drawing/2014/main" id="{76715AB4-D69F-206B-DE8B-2A01BD935586}"/>
              </a:ext>
            </a:extLst>
          </p:cNvPr>
          <p:cNvSpPr txBox="1"/>
          <p:nvPr/>
        </p:nvSpPr>
        <p:spPr>
          <a:xfrm>
            <a:off x="349112" y="1140897"/>
            <a:ext cx="7423827" cy="369332"/>
          </a:xfrm>
          <a:prstGeom prst="rect">
            <a:avLst/>
          </a:prstGeom>
          <a:noFill/>
        </p:spPr>
        <p:txBody>
          <a:bodyPr wrap="none" rtlCol="0">
            <a:spAutoFit/>
          </a:bodyPr>
          <a:lstStyle/>
          <a:p>
            <a:r>
              <a:rPr lang="en-US" dirty="0"/>
              <a:t>In our previous studies of the hydrogen atom, we used the Bohr Hamiltonian </a:t>
            </a:r>
          </a:p>
        </p:txBody>
      </p:sp>
      <p:pic>
        <p:nvPicPr>
          <p:cNvPr id="1026" name="Picture 2" descr="XVII Hydrogen atom‣ Quantum Mechanics — Lecture notes for PHYS223">
            <a:extLst>
              <a:ext uri="{FF2B5EF4-FFF2-40B4-BE49-F238E27FC236}">
                <a16:creationId xmlns:a16="http://schemas.microsoft.com/office/drawing/2014/main" id="{5A5F0E90-3FBC-E923-3CF5-051E7B08A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9646" y="212991"/>
            <a:ext cx="2809586" cy="21463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2C94813-D36B-CAED-425B-140D75EF4DAA}"/>
              </a:ext>
            </a:extLst>
          </p:cNvPr>
          <p:cNvSpPr txBox="1"/>
          <p:nvPr/>
        </p:nvSpPr>
        <p:spPr>
          <a:xfrm>
            <a:off x="426027" y="2930236"/>
            <a:ext cx="8858322" cy="3970318"/>
          </a:xfrm>
          <a:prstGeom prst="rect">
            <a:avLst/>
          </a:prstGeom>
          <a:noFill/>
        </p:spPr>
        <p:txBody>
          <a:bodyPr wrap="none" rtlCol="0">
            <a:spAutoFit/>
          </a:bodyPr>
          <a:lstStyle/>
          <a:p>
            <a:r>
              <a:rPr lang="en-US" sz="1800" dirty="0">
                <a:effectLst/>
                <a:latin typeface="ACaslonPro"/>
              </a:rPr>
              <a:t>This accounts for the electron kinetic energy plus Coulombic potential energy. </a:t>
            </a:r>
          </a:p>
          <a:p>
            <a:endParaRPr lang="en-US" sz="1800" dirty="0">
              <a:effectLst/>
              <a:latin typeface="ACaslonPro"/>
            </a:endParaRPr>
          </a:p>
          <a:p>
            <a:r>
              <a:rPr lang="en-US" sz="1800" dirty="0">
                <a:effectLst/>
                <a:latin typeface="ACaslonPro"/>
              </a:rPr>
              <a:t>Not the whole story! </a:t>
            </a:r>
          </a:p>
          <a:p>
            <a:endParaRPr lang="en-US" sz="1800" dirty="0">
              <a:effectLst/>
              <a:latin typeface="ACaslonPro"/>
            </a:endParaRPr>
          </a:p>
          <a:p>
            <a:pPr marL="342900" indent="-342900">
              <a:buAutoNum type="arabicPeriod"/>
            </a:pPr>
            <a:r>
              <a:rPr lang="en-US" sz="1800" dirty="0">
                <a:effectLst/>
                <a:latin typeface="ACaslonPro"/>
              </a:rPr>
              <a:t>We need to correct for the motion of the nucleus: replace </a:t>
            </a:r>
            <a:r>
              <a:rPr lang="en-US" sz="1800" i="1" dirty="0">
                <a:effectLst/>
                <a:latin typeface="ACaslonPro"/>
              </a:rPr>
              <a:t>m </a:t>
            </a:r>
            <a:r>
              <a:rPr lang="en-US" sz="1800" dirty="0">
                <a:effectLst/>
                <a:latin typeface="ACaslonPro"/>
              </a:rPr>
              <a:t>by the reduced mass. </a:t>
            </a:r>
          </a:p>
          <a:p>
            <a:pPr marL="342900" indent="-342900">
              <a:buAutoNum type="arabicPeriod"/>
            </a:pPr>
            <a:r>
              <a:rPr lang="en-US" sz="1800" dirty="0">
                <a:effectLst/>
                <a:latin typeface="ACaslonPro"/>
              </a:rPr>
              <a:t>More significant is the so-called </a:t>
            </a:r>
            <a:r>
              <a:rPr lang="en-US" sz="1800" b="1" dirty="0">
                <a:effectLst/>
                <a:latin typeface="ACaslonPro"/>
              </a:rPr>
              <a:t>fine structure</a:t>
            </a:r>
            <a:r>
              <a:rPr lang="en-US" sz="1800" dirty="0">
                <a:effectLst/>
                <a:latin typeface="ACaslonPro"/>
              </a:rPr>
              <a:t>, which is due to two distinct mechanisms: </a:t>
            </a:r>
          </a:p>
          <a:p>
            <a:r>
              <a:rPr lang="en-US" b="1" dirty="0">
                <a:latin typeface="ACaslonPro"/>
              </a:rPr>
              <a:t>      </a:t>
            </a:r>
            <a:r>
              <a:rPr lang="en-US" sz="1800" b="1" dirty="0">
                <a:effectLst/>
                <a:latin typeface="ACaslonPro"/>
              </a:rPr>
              <a:t>relativistic correction</a:t>
            </a:r>
            <a:r>
              <a:rPr lang="en-US" sz="1800" dirty="0">
                <a:effectLst/>
                <a:latin typeface="ACaslonPro"/>
              </a:rPr>
              <a:t>, and </a:t>
            </a:r>
            <a:r>
              <a:rPr lang="en-US" sz="1800" b="1" dirty="0">
                <a:effectLst/>
                <a:latin typeface="ACaslonPro"/>
              </a:rPr>
              <a:t>spin-orbit coupling</a:t>
            </a:r>
            <a:r>
              <a:rPr lang="en-US" sz="1800" dirty="0">
                <a:effectLst/>
                <a:latin typeface="ACaslonPro"/>
              </a:rPr>
              <a:t>. </a:t>
            </a:r>
          </a:p>
          <a:p>
            <a:endParaRPr lang="en-US" sz="1800" dirty="0">
              <a:effectLst/>
              <a:latin typeface="ACaslonPro"/>
            </a:endParaRPr>
          </a:p>
          <a:p>
            <a:r>
              <a:rPr lang="en-US" sz="1800" dirty="0">
                <a:effectLst/>
                <a:latin typeface="ACaslonPro"/>
              </a:rPr>
              <a:t>Compared to the Bohr energies, </a:t>
            </a:r>
          </a:p>
          <a:p>
            <a:endParaRPr lang="en-US" dirty="0">
              <a:latin typeface="ACaslonPro"/>
            </a:endParaRPr>
          </a:p>
          <a:p>
            <a:endParaRPr lang="en-US" sz="1800" dirty="0">
              <a:effectLst/>
              <a:latin typeface="ACaslonPro"/>
            </a:endParaRPr>
          </a:p>
          <a:p>
            <a:endParaRPr lang="en-US" dirty="0">
              <a:latin typeface="ACaslonPro"/>
            </a:endParaRPr>
          </a:p>
          <a:p>
            <a:r>
              <a:rPr lang="en-US" sz="1800" dirty="0">
                <a:effectLst/>
                <a:latin typeface="ACaslonPro"/>
              </a:rPr>
              <a:t>fine structure is a tiny perturbation—smaller by a factor of </a:t>
            </a:r>
            <a:endParaRPr lang="en-US" dirty="0"/>
          </a:p>
          <a:p>
            <a:endParaRPr lang="en-US" dirty="0"/>
          </a:p>
        </p:txBody>
      </p:sp>
      <p:pic>
        <p:nvPicPr>
          <p:cNvPr id="8" name="Picture 7" descr="A mathematical equation with symbols&#10;&#10;Description automatically generated">
            <a:extLst>
              <a:ext uri="{FF2B5EF4-FFF2-40B4-BE49-F238E27FC236}">
                <a16:creationId xmlns:a16="http://schemas.microsoft.com/office/drawing/2014/main" id="{12E567CB-706A-CB19-953E-6EB0114CB269}"/>
              </a:ext>
            </a:extLst>
          </p:cNvPr>
          <p:cNvPicPr>
            <a:picLocks noChangeAspect="1"/>
          </p:cNvPicPr>
          <p:nvPr/>
        </p:nvPicPr>
        <p:blipFill>
          <a:blip r:embed="rId4"/>
          <a:stretch>
            <a:fillRect/>
          </a:stretch>
        </p:blipFill>
        <p:spPr>
          <a:xfrm>
            <a:off x="6231211" y="5973406"/>
            <a:ext cx="2705753" cy="803415"/>
          </a:xfrm>
          <a:prstGeom prst="rect">
            <a:avLst/>
          </a:prstGeom>
        </p:spPr>
      </p:pic>
      <p:pic>
        <p:nvPicPr>
          <p:cNvPr id="1028" name="Picture 4">
            <a:extLst>
              <a:ext uri="{FF2B5EF4-FFF2-40B4-BE49-F238E27FC236}">
                <a16:creationId xmlns:a16="http://schemas.microsoft.com/office/drawing/2014/main" id="{81626622-2C16-31B4-27FD-66723F5C03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0136" y="3188278"/>
            <a:ext cx="1474355" cy="7873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mathematical equation with black text&#10;&#10;Description automatically generated">
            <a:extLst>
              <a:ext uri="{FF2B5EF4-FFF2-40B4-BE49-F238E27FC236}">
                <a16:creationId xmlns:a16="http://schemas.microsoft.com/office/drawing/2014/main" id="{70BA9636-52F6-ACFE-EC6A-65D049B01B98}"/>
              </a:ext>
            </a:extLst>
          </p:cNvPr>
          <p:cNvPicPr>
            <a:picLocks noChangeAspect="1"/>
          </p:cNvPicPr>
          <p:nvPr/>
        </p:nvPicPr>
        <p:blipFill>
          <a:blip r:embed="rId6"/>
          <a:stretch>
            <a:fillRect/>
          </a:stretch>
        </p:blipFill>
        <p:spPr>
          <a:xfrm>
            <a:off x="10324439" y="3277084"/>
            <a:ext cx="1625600" cy="698500"/>
          </a:xfrm>
          <a:prstGeom prst="rect">
            <a:avLst/>
          </a:prstGeom>
        </p:spPr>
      </p:pic>
      <p:sp>
        <p:nvSpPr>
          <p:cNvPr id="11" name="Right Arrow 10">
            <a:extLst>
              <a:ext uri="{FF2B5EF4-FFF2-40B4-BE49-F238E27FC236}">
                <a16:creationId xmlns:a16="http://schemas.microsoft.com/office/drawing/2014/main" id="{8E44A784-6D6F-D4F9-29EC-C05ED8BDC01F}"/>
              </a:ext>
            </a:extLst>
          </p:cNvPr>
          <p:cNvSpPr/>
          <p:nvPr/>
        </p:nvSpPr>
        <p:spPr>
          <a:xfrm rot="20399552">
            <a:off x="7853802" y="1799635"/>
            <a:ext cx="675409" cy="4815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math equation with numbers and symbols&#10;&#10;Description automatically generated">
            <a:extLst>
              <a:ext uri="{FF2B5EF4-FFF2-40B4-BE49-F238E27FC236}">
                <a16:creationId xmlns:a16="http://schemas.microsoft.com/office/drawing/2014/main" id="{CBEFC39C-1B87-9496-37EA-E39F11EC6C4A}"/>
              </a:ext>
            </a:extLst>
          </p:cNvPr>
          <p:cNvPicPr>
            <a:picLocks noChangeAspect="1"/>
          </p:cNvPicPr>
          <p:nvPr/>
        </p:nvPicPr>
        <p:blipFill>
          <a:blip r:embed="rId7"/>
          <a:stretch>
            <a:fillRect/>
          </a:stretch>
        </p:blipFill>
        <p:spPr>
          <a:xfrm>
            <a:off x="3717264" y="5159374"/>
            <a:ext cx="4873952" cy="782678"/>
          </a:xfrm>
          <a:prstGeom prst="rect">
            <a:avLst/>
          </a:prstGeom>
        </p:spPr>
      </p:pic>
      <p:cxnSp>
        <p:nvCxnSpPr>
          <p:cNvPr id="15" name="Straight Arrow Connector 14">
            <a:extLst>
              <a:ext uri="{FF2B5EF4-FFF2-40B4-BE49-F238E27FC236}">
                <a16:creationId xmlns:a16="http://schemas.microsoft.com/office/drawing/2014/main" id="{19151F4F-E9D5-57EC-3F9A-3DF13086A882}"/>
              </a:ext>
            </a:extLst>
          </p:cNvPr>
          <p:cNvCxnSpPr/>
          <p:nvPr/>
        </p:nvCxnSpPr>
        <p:spPr>
          <a:xfrm flipV="1">
            <a:off x="5216236" y="3699164"/>
            <a:ext cx="3054928" cy="35329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34169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64523C6-C3C4-B5DE-24EF-286DB7F45961}"/>
              </a:ext>
            </a:extLst>
          </p:cNvPr>
          <p:cNvSpPr>
            <a:spLocks noGrp="1"/>
          </p:cNvSpPr>
          <p:nvPr>
            <p:ph type="title"/>
          </p:nvPr>
        </p:nvSpPr>
        <p:spPr>
          <a:xfrm>
            <a:off x="256309" y="0"/>
            <a:ext cx="10515600" cy="1325563"/>
          </a:xfrm>
        </p:spPr>
        <p:txBody>
          <a:bodyPr/>
          <a:lstStyle/>
          <a:p>
            <a:r>
              <a:rPr lang="en-US" b="1" dirty="0"/>
              <a:t>The Fine Structure of Hydrogen </a:t>
            </a:r>
          </a:p>
        </p:txBody>
      </p:sp>
      <p:pic>
        <p:nvPicPr>
          <p:cNvPr id="4" name="Picture 3" descr="A mathematical equation with symbols&#10;&#10;Description automatically generated">
            <a:extLst>
              <a:ext uri="{FF2B5EF4-FFF2-40B4-BE49-F238E27FC236}">
                <a16:creationId xmlns:a16="http://schemas.microsoft.com/office/drawing/2014/main" id="{30FADD19-9417-4BC7-6A17-12C800E55C7E}"/>
              </a:ext>
            </a:extLst>
          </p:cNvPr>
          <p:cNvPicPr>
            <a:picLocks noChangeAspect="1"/>
          </p:cNvPicPr>
          <p:nvPr/>
        </p:nvPicPr>
        <p:blipFill>
          <a:blip r:embed="rId2"/>
          <a:stretch>
            <a:fillRect/>
          </a:stretch>
        </p:blipFill>
        <p:spPr>
          <a:xfrm>
            <a:off x="256309" y="1141634"/>
            <a:ext cx="2705753" cy="803415"/>
          </a:xfrm>
          <a:prstGeom prst="rect">
            <a:avLst/>
          </a:prstGeom>
        </p:spPr>
      </p:pic>
      <p:sp>
        <p:nvSpPr>
          <p:cNvPr id="5" name="Right Arrow 4">
            <a:extLst>
              <a:ext uri="{FF2B5EF4-FFF2-40B4-BE49-F238E27FC236}">
                <a16:creationId xmlns:a16="http://schemas.microsoft.com/office/drawing/2014/main" id="{CF56D505-592C-7864-78F9-C1027D44BCB8}"/>
              </a:ext>
            </a:extLst>
          </p:cNvPr>
          <p:cNvSpPr/>
          <p:nvPr/>
        </p:nvSpPr>
        <p:spPr>
          <a:xfrm>
            <a:off x="3069686" y="1325563"/>
            <a:ext cx="469316" cy="4815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3322ED5-13EF-6AF1-79F9-E5A2CA08BD87}"/>
              </a:ext>
            </a:extLst>
          </p:cNvPr>
          <p:cNvSpPr txBox="1"/>
          <p:nvPr/>
        </p:nvSpPr>
        <p:spPr>
          <a:xfrm>
            <a:off x="3646626" y="1381690"/>
            <a:ext cx="2537864" cy="369332"/>
          </a:xfrm>
          <a:prstGeom prst="rect">
            <a:avLst/>
          </a:prstGeom>
          <a:noFill/>
        </p:spPr>
        <p:txBody>
          <a:bodyPr wrap="square">
            <a:spAutoFit/>
          </a:bodyPr>
          <a:lstStyle/>
          <a:p>
            <a:r>
              <a:rPr lang="en-US" sz="1800" b="1" dirty="0">
                <a:effectLst/>
                <a:latin typeface="ACaslonPro"/>
              </a:rPr>
              <a:t>fine structure constant </a:t>
            </a: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2CB638B-4B64-6D73-45B2-D80E3169B3D6}"/>
                  </a:ext>
                </a:extLst>
              </p:cNvPr>
              <p:cNvSpPr txBox="1"/>
              <p:nvPr/>
            </p:nvSpPr>
            <p:spPr>
              <a:xfrm>
                <a:off x="256343" y="2199486"/>
                <a:ext cx="11660353" cy="1754326"/>
              </a:xfrm>
              <a:prstGeom prst="rect">
                <a:avLst/>
              </a:prstGeom>
              <a:noFill/>
            </p:spPr>
            <p:txBody>
              <a:bodyPr wrap="square">
                <a:spAutoFit/>
              </a:bodyPr>
              <a:lstStyle/>
              <a:p>
                <a:r>
                  <a:rPr lang="en-US" sz="1800" dirty="0">
                    <a:effectLst/>
                    <a:latin typeface="ACaslonPro"/>
                  </a:rPr>
                  <a:t>Smaller still by another factor of </a:t>
                </a:r>
                <a14:m>
                  <m:oMath xmlns:m="http://schemas.openxmlformats.org/officeDocument/2006/math">
                    <m:r>
                      <a:rPr lang="en-US" sz="1800" i="1" smtClean="0">
                        <a:effectLst/>
                        <a:latin typeface="Cambria Math" panose="02040503050406030204" pitchFamily="18" charset="0"/>
                        <a:ea typeface="Cambria Math" panose="02040503050406030204" pitchFamily="18" charset="0"/>
                      </a:rPr>
                      <m:t>𝛼</m:t>
                    </m:r>
                  </m:oMath>
                </a14:m>
                <a:r>
                  <a:rPr lang="en-US" sz="1800" dirty="0">
                    <a:effectLst/>
                    <a:latin typeface="ACaslonPro"/>
                  </a:rPr>
                  <a:t> is the </a:t>
                </a:r>
                <a:r>
                  <a:rPr lang="en-US" sz="1800" b="1" dirty="0">
                    <a:effectLst/>
                    <a:latin typeface="ACaslonPro"/>
                  </a:rPr>
                  <a:t>Lamb shift</a:t>
                </a:r>
                <a:r>
                  <a:rPr lang="en-US" sz="1800" dirty="0">
                    <a:effectLst/>
                    <a:latin typeface="ACaslonPro"/>
                  </a:rPr>
                  <a:t>, associated with the quantization of the electric field. </a:t>
                </a:r>
              </a:p>
              <a:p>
                <a:r>
                  <a:rPr lang="en-US" sz="1800" dirty="0">
                    <a:effectLst/>
                    <a:latin typeface="ACaslonPro"/>
                  </a:rPr>
                  <a:t>Smaller by yet another order of magnitude is the </a:t>
                </a:r>
                <a:r>
                  <a:rPr lang="en-US" sz="1800" b="1" dirty="0">
                    <a:effectLst/>
                    <a:latin typeface="ACaslonPro"/>
                  </a:rPr>
                  <a:t>hyperfine structure</a:t>
                </a:r>
                <a:r>
                  <a:rPr lang="en-US" sz="1800" dirty="0">
                    <a:effectLst/>
                    <a:latin typeface="ACaslonPro"/>
                  </a:rPr>
                  <a:t>, which is due to the interaction between the magnetic dipole moments of the electron and the proton. </a:t>
                </a:r>
              </a:p>
              <a:p>
                <a:r>
                  <a:rPr lang="en-US" sz="1800" dirty="0">
                    <a:effectLst/>
                    <a:latin typeface="ACaslonPro"/>
                  </a:rPr>
                  <a:t>This hierarchy is summarized in the Table below. </a:t>
                </a:r>
              </a:p>
              <a:p>
                <a:endParaRPr lang="en-US" dirty="0">
                  <a:latin typeface="ACaslonPro"/>
                </a:endParaRPr>
              </a:p>
              <a:p>
                <a:r>
                  <a:rPr lang="en-US" sz="1800" dirty="0">
                    <a:effectLst/>
                    <a:latin typeface="ACaslonPro"/>
                  </a:rPr>
                  <a:t>We will analyze the fine structure of hydrogen, as an application of time-independent perturbation theory. </a:t>
                </a:r>
                <a:endParaRPr lang="en-US" dirty="0"/>
              </a:p>
            </p:txBody>
          </p:sp>
        </mc:Choice>
        <mc:Fallback xmlns="">
          <p:sp>
            <p:nvSpPr>
              <p:cNvPr id="10" name="TextBox 9">
                <a:extLst>
                  <a:ext uri="{FF2B5EF4-FFF2-40B4-BE49-F238E27FC236}">
                    <a16:creationId xmlns:a16="http://schemas.microsoft.com/office/drawing/2014/main" id="{82CB638B-4B64-6D73-45B2-D80E3169B3D6}"/>
                  </a:ext>
                </a:extLst>
              </p:cNvPr>
              <p:cNvSpPr txBox="1">
                <a:spLocks noRot="1" noChangeAspect="1" noMove="1" noResize="1" noEditPoints="1" noAdjustHandles="1" noChangeArrowheads="1" noChangeShapeType="1" noTextEdit="1"/>
              </p:cNvSpPr>
              <p:nvPr/>
            </p:nvSpPr>
            <p:spPr>
              <a:xfrm>
                <a:off x="256343" y="2199486"/>
                <a:ext cx="11660353" cy="1754326"/>
              </a:xfrm>
              <a:prstGeom prst="rect">
                <a:avLst/>
              </a:prstGeom>
              <a:blipFill>
                <a:blip r:embed="rId3"/>
                <a:stretch>
                  <a:fillRect l="-435" t="-2158" b="-5036"/>
                </a:stretch>
              </a:blipFill>
            </p:spPr>
            <p:txBody>
              <a:bodyPr/>
              <a:lstStyle/>
              <a:p>
                <a:r>
                  <a:rPr lang="en-US">
                    <a:noFill/>
                  </a:rPr>
                  <a:t> </a:t>
                </a:r>
              </a:p>
            </p:txBody>
          </p:sp>
        </mc:Fallback>
      </mc:AlternateContent>
      <p:pic>
        <p:nvPicPr>
          <p:cNvPr id="12" name="Picture 11" descr="A black text on a white background&#10;&#10;Description automatically generated">
            <a:extLst>
              <a:ext uri="{FF2B5EF4-FFF2-40B4-BE49-F238E27FC236}">
                <a16:creationId xmlns:a16="http://schemas.microsoft.com/office/drawing/2014/main" id="{2E3D796B-30F0-1515-39F0-0E9E04E8522C}"/>
              </a:ext>
            </a:extLst>
          </p:cNvPr>
          <p:cNvPicPr>
            <a:picLocks noChangeAspect="1"/>
          </p:cNvPicPr>
          <p:nvPr/>
        </p:nvPicPr>
        <p:blipFill>
          <a:blip r:embed="rId4"/>
          <a:stretch>
            <a:fillRect/>
          </a:stretch>
        </p:blipFill>
        <p:spPr>
          <a:xfrm>
            <a:off x="256309" y="4169644"/>
            <a:ext cx="4857193" cy="1306666"/>
          </a:xfrm>
          <a:prstGeom prst="rect">
            <a:avLst/>
          </a:prstGeom>
        </p:spPr>
      </p:pic>
      <p:pic>
        <p:nvPicPr>
          <p:cNvPr id="19" name="Picture 18" descr="A diagram of an energy level&#10;&#10;Description automatically generated">
            <a:extLst>
              <a:ext uri="{FF2B5EF4-FFF2-40B4-BE49-F238E27FC236}">
                <a16:creationId xmlns:a16="http://schemas.microsoft.com/office/drawing/2014/main" id="{31C0C33E-939A-E91B-B548-0F958ED77598}"/>
              </a:ext>
            </a:extLst>
          </p:cNvPr>
          <p:cNvPicPr>
            <a:picLocks noChangeAspect="1"/>
          </p:cNvPicPr>
          <p:nvPr/>
        </p:nvPicPr>
        <p:blipFill>
          <a:blip r:embed="rId5"/>
          <a:stretch>
            <a:fillRect/>
          </a:stretch>
        </p:blipFill>
        <p:spPr>
          <a:xfrm>
            <a:off x="7589418" y="4031268"/>
            <a:ext cx="3992981" cy="2625784"/>
          </a:xfrm>
          <a:prstGeom prst="rect">
            <a:avLst/>
          </a:prstGeom>
        </p:spPr>
      </p:pic>
    </p:spTree>
    <p:extLst>
      <p:ext uri="{BB962C8B-B14F-4D97-AF65-F5344CB8AC3E}">
        <p14:creationId xmlns:p14="http://schemas.microsoft.com/office/powerpoint/2010/main" val="1131877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22796</TotalTime>
  <Words>1482</Words>
  <Application>Microsoft Macintosh PowerPoint</Application>
  <PresentationFormat>Widescreen</PresentationFormat>
  <Paragraphs>134</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ACaslonPro</vt:lpstr>
      <vt:lpstr>Arial</vt:lpstr>
      <vt:lpstr>Calibri</vt:lpstr>
      <vt:lpstr>Calibri Light</vt:lpstr>
      <vt:lpstr>Cambria Math</vt:lpstr>
      <vt:lpstr>CMMI10</vt:lpstr>
      <vt:lpstr>CMR10</vt:lpstr>
      <vt:lpstr>CMR7</vt:lpstr>
      <vt:lpstr>Office Theme</vt:lpstr>
      <vt:lpstr>PHYS4260 Quantum Mechanics II Spring 2025 </vt:lpstr>
      <vt:lpstr>Outline</vt:lpstr>
      <vt:lpstr>Higher-Order Degeneracy</vt:lpstr>
      <vt:lpstr>PowerPoint Presentation</vt:lpstr>
      <vt:lpstr>PowerPoint Presentation</vt:lpstr>
      <vt:lpstr>PowerPoint Presentation</vt:lpstr>
      <vt:lpstr>PowerPoint Presentation</vt:lpstr>
      <vt:lpstr>The Fine Structure of Hydrogen </vt:lpstr>
      <vt:lpstr>The Fine Structure of Hydrogen </vt:lpstr>
      <vt:lpstr>The Fine Structure of Hydrogen </vt:lpstr>
      <vt:lpstr>The Relativistic Correction</vt:lpstr>
      <vt:lpstr>The Relativistic Correction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PHYS4260 Quantum Mechanics II Spring 2024 </dc:title>
  <dc:creator>Marco Guzzi</dc:creator>
  <cp:lastModifiedBy>Marco Guzzi</cp:lastModifiedBy>
  <cp:revision>111</cp:revision>
  <dcterms:created xsi:type="dcterms:W3CDTF">2024-01-06T21:01:45Z</dcterms:created>
  <dcterms:modified xsi:type="dcterms:W3CDTF">2025-02-13T21:59:24Z</dcterms:modified>
</cp:coreProperties>
</file>